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activeX/activeX1.xml" ContentType="application/vnd.ms-office.activeX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285" r:id="rId2"/>
  </p:sldMasterIdLst>
  <p:notesMasterIdLst>
    <p:notesMasterId r:id="rId61"/>
  </p:notesMasterIdLst>
  <p:handoutMasterIdLst>
    <p:handoutMasterId r:id="rId62"/>
  </p:handoutMasterIdLst>
  <p:sldIdLst>
    <p:sldId id="260" r:id="rId3"/>
    <p:sldId id="394" r:id="rId4"/>
    <p:sldId id="392" r:id="rId5"/>
    <p:sldId id="388" r:id="rId6"/>
    <p:sldId id="385" r:id="rId7"/>
    <p:sldId id="397" r:id="rId8"/>
    <p:sldId id="398" r:id="rId9"/>
    <p:sldId id="399" r:id="rId10"/>
    <p:sldId id="386" r:id="rId11"/>
    <p:sldId id="387" r:id="rId12"/>
    <p:sldId id="262" r:id="rId13"/>
    <p:sldId id="324" r:id="rId14"/>
    <p:sldId id="390" r:id="rId15"/>
    <p:sldId id="325" r:id="rId16"/>
    <p:sldId id="425" r:id="rId17"/>
    <p:sldId id="395" r:id="rId18"/>
    <p:sldId id="326" r:id="rId19"/>
    <p:sldId id="331" r:id="rId20"/>
    <p:sldId id="400" r:id="rId21"/>
    <p:sldId id="401" r:id="rId22"/>
    <p:sldId id="334" r:id="rId23"/>
    <p:sldId id="402" r:id="rId24"/>
    <p:sldId id="375" r:id="rId25"/>
    <p:sldId id="376" r:id="rId26"/>
    <p:sldId id="403" r:id="rId27"/>
    <p:sldId id="404" r:id="rId28"/>
    <p:sldId id="336" r:id="rId29"/>
    <p:sldId id="405" r:id="rId30"/>
    <p:sldId id="339" r:id="rId31"/>
    <p:sldId id="406" r:id="rId32"/>
    <p:sldId id="341" r:id="rId33"/>
    <p:sldId id="407" r:id="rId34"/>
    <p:sldId id="346" r:id="rId35"/>
    <p:sldId id="408" r:id="rId36"/>
    <p:sldId id="349" r:id="rId37"/>
    <p:sldId id="409" r:id="rId38"/>
    <p:sldId id="352" r:id="rId39"/>
    <p:sldId id="410" r:id="rId40"/>
    <p:sldId id="427" r:id="rId41"/>
    <p:sldId id="430" r:id="rId42"/>
    <p:sldId id="356" r:id="rId43"/>
    <p:sldId id="357" r:id="rId44"/>
    <p:sldId id="360" r:id="rId45"/>
    <p:sldId id="361" r:id="rId46"/>
    <p:sldId id="362" r:id="rId47"/>
    <p:sldId id="413" r:id="rId48"/>
    <p:sldId id="366" r:id="rId49"/>
    <p:sldId id="411" r:id="rId50"/>
    <p:sldId id="412" r:id="rId51"/>
    <p:sldId id="367" r:id="rId52"/>
    <p:sldId id="380" r:id="rId53"/>
    <p:sldId id="396" r:id="rId54"/>
    <p:sldId id="393" r:id="rId55"/>
    <p:sldId id="264" r:id="rId56"/>
    <p:sldId id="265" r:id="rId57"/>
    <p:sldId id="266" r:id="rId58"/>
    <p:sldId id="300" r:id="rId59"/>
    <p:sldId id="301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FF9966"/>
    <a:srgbClr val="FF7C80"/>
    <a:srgbClr val="FFCC66"/>
    <a:srgbClr val="FF5050"/>
    <a:srgbClr val="FFCC99"/>
    <a:srgbClr val="FFFF99"/>
    <a:srgbClr val="DDCE09"/>
    <a:srgbClr val="006666"/>
    <a:srgbClr val="66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1" autoAdjust="0"/>
    <p:restoredTop sz="94579" autoAdjust="0"/>
  </p:normalViewPr>
  <p:slideViewPr>
    <p:cSldViewPr>
      <p:cViewPr>
        <p:scale>
          <a:sx n="94" d="100"/>
          <a:sy n="94" d="100"/>
        </p:scale>
        <p:origin x="-126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60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12773194635074286"/>
          <c:y val="2.6813471502590686E-2"/>
          <c:w val="0.63831551445978019"/>
          <c:h val="0.76544898208967793"/>
        </c:manualLayout>
      </c:layout>
      <c:barChart>
        <c:barDir val="col"/>
        <c:grouping val="clustered"/>
        <c:ser>
          <c:idx val="2"/>
          <c:order val="2"/>
          <c:tx>
            <c:strRef>
              <c:f>Sheet1!$D$1</c:f>
              <c:strCache>
                <c:ptCount val="1"/>
                <c:pt idx="0">
                  <c:v>收到的创意申请</c:v>
                </c:pt>
              </c:strCache>
            </c:strRef>
          </c:tx>
          <c:spPr>
            <a:solidFill>
              <a:srgbClr val="FFCC00"/>
            </a:solidFill>
          </c:spPr>
          <c:dLbls>
            <c:dLblPos val="inBase"/>
            <c:showVal val="1"/>
          </c:dLbls>
          <c:val>
            <c:numRef>
              <c:f>Sheet1!$D$2:$D$5</c:f>
              <c:numCache>
                <c:formatCode>General</c:formatCode>
                <c:ptCount val="4"/>
                <c:pt idx="0">
                  <c:v>6000</c:v>
                </c:pt>
                <c:pt idx="1">
                  <c:v>6252</c:v>
                </c:pt>
                <c:pt idx="2">
                  <c:v>18200</c:v>
                </c:pt>
                <c:pt idx="3">
                  <c:v>20600</c:v>
                </c:pt>
              </c:numCache>
            </c:numRef>
          </c:val>
        </c:ser>
        <c:axId val="137915008"/>
        <c:axId val="137912320"/>
      </c:barChar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参加高校</c:v>
                </c:pt>
              </c:strCache>
            </c:strRef>
          </c:tx>
          <c:dLbls>
            <c:dLbl>
              <c:idx val="0"/>
              <c:layout>
                <c:manualLayout>
                  <c:x val="-5.4077427821522903E-2"/>
                  <c:y val="-3.3678756476684009E-2"/>
                </c:manualLayout>
              </c:layout>
              <c:showVal val="1"/>
            </c:dLbl>
            <c:dLbl>
              <c:idx val="1"/>
              <c:layout>
                <c:manualLayout>
                  <c:x val="-6.4780839895013542E-2"/>
                  <c:y val="-3.886010362694306E-2"/>
                </c:manualLayout>
              </c:layout>
              <c:showVal val="1"/>
            </c:dLbl>
            <c:dLbl>
              <c:idx val="2"/>
              <c:layout>
                <c:manualLayout>
                  <c:x val="-7.4515748031496118E-2"/>
                  <c:y val="-2.072538860103627E-2"/>
                </c:manualLayout>
              </c:layout>
              <c:showVal val="1"/>
            </c:dLbl>
            <c:showVal val="1"/>
          </c:dLbls>
          <c:xVal>
            <c:strRef>
              <c:f>Sheet1!$A$2:$A$5</c:f>
              <c:strCache>
                <c:ptCount val="4"/>
                <c:pt idx="0">
                  <c:v>第一届</c:v>
                </c:pt>
                <c:pt idx="1">
                  <c:v>第二届</c:v>
                </c:pt>
                <c:pt idx="2">
                  <c:v>第三届</c:v>
                </c:pt>
                <c:pt idx="3">
                  <c:v>第四届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755</c:v>
                </c:pt>
                <c:pt idx="1">
                  <c:v>766</c:v>
                </c:pt>
                <c:pt idx="2">
                  <c:v>1060</c:v>
                </c:pt>
                <c:pt idx="3">
                  <c:v>1278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通过预赛高校</c:v>
                </c:pt>
              </c:strCache>
            </c:strRef>
          </c:tx>
          <c:dLbls>
            <c:dLbl>
              <c:idx val="0"/>
              <c:layout>
                <c:manualLayout>
                  <c:x val="-4.7540791776027998E-2"/>
                  <c:y val="3.6269430051813656E-2"/>
                </c:manualLayout>
              </c:layout>
              <c:showVal val="1"/>
            </c:dLbl>
            <c:dLbl>
              <c:idx val="1"/>
              <c:layout>
                <c:manualLayout>
                  <c:x val="-3.0160542432195982E-2"/>
                  <c:y val="3.886010362694306E-2"/>
                </c:manualLayout>
              </c:layout>
              <c:showVal val="1"/>
            </c:dLbl>
            <c:dLbl>
              <c:idx val="2"/>
              <c:layout>
                <c:manualLayout>
                  <c:x val="-3.9755358705161885E-2"/>
                  <c:y val="4.4041450777202056E-2"/>
                </c:manualLayout>
              </c:layout>
              <c:showVal val="1"/>
            </c:dLbl>
            <c:showVal val="1"/>
          </c:dLbls>
          <c:xVal>
            <c:strRef>
              <c:f>Sheet1!$A$2:$A$5</c:f>
              <c:strCache>
                <c:ptCount val="4"/>
                <c:pt idx="0">
                  <c:v>第一届</c:v>
                </c:pt>
                <c:pt idx="1">
                  <c:v>第二届</c:v>
                </c:pt>
                <c:pt idx="2">
                  <c:v>第三届</c:v>
                </c:pt>
                <c:pt idx="3">
                  <c:v>第四届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275</c:v>
                </c:pt>
                <c:pt idx="1">
                  <c:v>377</c:v>
                </c:pt>
                <c:pt idx="2">
                  <c:v>506</c:v>
                </c:pt>
                <c:pt idx="3">
                  <c:v>677</c:v>
                </c:pt>
              </c:numCache>
            </c:numRef>
          </c:yVal>
        </c:ser>
        <c:axId val="133357952"/>
        <c:axId val="133359872"/>
      </c:scatterChart>
      <c:valAx>
        <c:axId val="133357952"/>
        <c:scaling>
          <c:orientation val="minMax"/>
        </c:scaling>
        <c:delete val="1"/>
        <c:axPos val="b"/>
        <c:tickLblPos val="nextTo"/>
        <c:crossAx val="133359872"/>
        <c:crosses val="autoZero"/>
        <c:crossBetween val="midCat"/>
      </c:valAx>
      <c:valAx>
        <c:axId val="133359872"/>
        <c:scaling>
          <c:orientation val="minMax"/>
        </c:scaling>
        <c:axPos val="l"/>
        <c:majorGridlines/>
        <c:numFmt formatCode="General" sourceLinked="1"/>
        <c:tickLblPos val="nextTo"/>
        <c:crossAx val="133357952"/>
        <c:crosses val="autoZero"/>
        <c:crossBetween val="midCat"/>
      </c:valAx>
      <c:valAx>
        <c:axId val="137912320"/>
        <c:scaling>
          <c:orientation val="minMax"/>
        </c:scaling>
        <c:axPos val="r"/>
        <c:numFmt formatCode="General" sourceLinked="1"/>
        <c:tickLblPos val="nextTo"/>
        <c:crossAx val="137915008"/>
        <c:crosses val="max"/>
        <c:crossBetween val="between"/>
      </c:valAx>
      <c:catAx>
        <c:axId val="137915008"/>
        <c:scaling>
          <c:orientation val="minMax"/>
        </c:scaling>
        <c:delete val="1"/>
        <c:axPos val="b"/>
        <c:tickLblPos val="nextTo"/>
        <c:crossAx val="13791232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36833333333333335"/>
          <c:y val="0.89919974705234351"/>
          <c:w val="0.63000000000000334"/>
          <c:h val="6.7121496470972222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zh-CN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slide" Target="../slides/slide12.xml"/><Relationship Id="rId1" Type="http://schemas.openxmlformats.org/officeDocument/2006/relationships/slide" Target="../slides/slide4.xml"/><Relationship Id="rId5" Type="http://schemas.openxmlformats.org/officeDocument/2006/relationships/slide" Target="../slides/slide55.xml"/><Relationship Id="rId4" Type="http://schemas.openxmlformats.org/officeDocument/2006/relationships/slide" Target="../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D0370-BB26-415B-8CDE-3F18CFD6115F}" type="doc">
      <dgm:prSet loTypeId="urn:microsoft.com/office/officeart/2005/8/layout/process4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0EACCEED-811B-4F91-A4DB-D2A1C84DA3E6}">
      <dgm:prSet phldrT="[文本]" custT="1"/>
      <dgm:spPr/>
      <dgm:t>
        <a:bodyPr/>
        <a:lstStyle/>
        <a:p>
          <a:r>
            <a:rPr lang="zh-CN" altLang="en-US" sz="2700" b="1" dirty="0" smtClean="0">
              <a:latin typeface="宋体" pitchFamily="2" charset="-122"/>
              <a:ea typeface="宋体" pitchFamily="2" charset="-122"/>
              <a:hlinkClick xmlns:r="http://schemas.openxmlformats.org/officeDocument/2006/relationships" r:id="rId1" action="ppaction://hlinksldjump"/>
            </a:rPr>
            <a:t>举办公益创意大赛的目的与模式</a:t>
          </a:r>
          <a:endParaRPr lang="zh-CN" altLang="en-US" sz="2700" b="1" dirty="0">
            <a:latin typeface="宋体" pitchFamily="2" charset="-122"/>
            <a:ea typeface="宋体" pitchFamily="2" charset="-122"/>
          </a:endParaRPr>
        </a:p>
      </dgm:t>
    </dgm:pt>
    <dgm:pt modelId="{E3EE7C38-80EB-4985-AC8A-C1182EB971E2}" type="parTrans" cxnId="{DF104361-923D-4AC9-BFB3-3B29B5214631}">
      <dgm:prSet/>
      <dgm:spPr/>
      <dgm:t>
        <a:bodyPr/>
        <a:lstStyle/>
        <a:p>
          <a:endParaRPr lang="zh-CN" altLang="en-US">
            <a:latin typeface="宋体" pitchFamily="2" charset="-122"/>
            <a:ea typeface="宋体" pitchFamily="2" charset="-122"/>
          </a:endParaRPr>
        </a:p>
      </dgm:t>
    </dgm:pt>
    <dgm:pt modelId="{2ABDE820-6C12-41DF-8B37-EE39296864E1}" type="sibTrans" cxnId="{DF104361-923D-4AC9-BFB3-3B29B5214631}">
      <dgm:prSet/>
      <dgm:spPr/>
      <dgm:t>
        <a:bodyPr/>
        <a:lstStyle/>
        <a:p>
          <a:endParaRPr lang="zh-CN" altLang="en-US"/>
        </a:p>
      </dgm:t>
    </dgm:pt>
    <dgm:pt modelId="{FA889955-CD9C-4867-82B7-6B93CC89B0F6}">
      <dgm:prSet phldrT="[文本]" custT="1"/>
      <dgm:spPr/>
      <dgm:t>
        <a:bodyPr/>
        <a:lstStyle/>
        <a:p>
          <a:r>
            <a:rPr lang="zh-CN" altLang="en-US" sz="2700" b="1" dirty="0" smtClean="0">
              <a:latin typeface="宋体" pitchFamily="2" charset="-122"/>
              <a:ea typeface="宋体" pitchFamily="2" charset="-122"/>
              <a:hlinkClick xmlns:r="http://schemas.openxmlformats.org/officeDocument/2006/relationships" r:id="rId2" action="ppaction://hlinksldjump"/>
            </a:rPr>
            <a:t>往届大赛图文回顾</a:t>
          </a:r>
          <a:endParaRPr lang="zh-CN" altLang="en-US" sz="2700" b="1" dirty="0">
            <a:latin typeface="宋体" pitchFamily="2" charset="-122"/>
            <a:ea typeface="宋体" pitchFamily="2" charset="-122"/>
          </a:endParaRPr>
        </a:p>
      </dgm:t>
    </dgm:pt>
    <dgm:pt modelId="{53B06193-858E-4404-8441-E53F41F43B10}" type="parTrans" cxnId="{8FCBD245-32D1-454E-A5BC-9B5E2A191594}">
      <dgm:prSet/>
      <dgm:spPr/>
      <dgm:t>
        <a:bodyPr/>
        <a:lstStyle/>
        <a:p>
          <a:endParaRPr lang="zh-CN" altLang="en-US">
            <a:latin typeface="宋体" pitchFamily="2" charset="-122"/>
            <a:ea typeface="宋体" pitchFamily="2" charset="-122"/>
          </a:endParaRPr>
        </a:p>
      </dgm:t>
    </dgm:pt>
    <dgm:pt modelId="{7910F10C-44BF-495D-8E57-485CC8FC89BF}" type="sibTrans" cxnId="{8FCBD245-32D1-454E-A5BC-9B5E2A191594}">
      <dgm:prSet/>
      <dgm:spPr/>
      <dgm:t>
        <a:bodyPr/>
        <a:lstStyle/>
        <a:p>
          <a:endParaRPr lang="zh-CN" altLang="en-US">
            <a:latin typeface="宋体" pitchFamily="2" charset="-122"/>
            <a:ea typeface="宋体" pitchFamily="2" charset="-122"/>
          </a:endParaRPr>
        </a:p>
      </dgm:t>
    </dgm:pt>
    <dgm:pt modelId="{734CB5DA-06B1-411A-992C-C4500FC6B854}">
      <dgm:prSet phldrT="[文本]" custT="1"/>
      <dgm:spPr/>
      <dgm:t>
        <a:bodyPr/>
        <a:lstStyle/>
        <a:p>
          <a:r>
            <a:rPr lang="zh-CN" altLang="en-US" sz="2700" b="1" dirty="0" smtClean="0">
              <a:latin typeface="宋体" pitchFamily="2" charset="-122"/>
              <a:ea typeface="宋体" pitchFamily="2" charset="-122"/>
              <a:hlinkClick xmlns:r="http://schemas.openxmlformats.org/officeDocument/2006/relationships" r:id="rId3" action="ppaction://hlinksldjump"/>
            </a:rPr>
            <a:t>所获荣誉与社会认可</a:t>
          </a:r>
          <a:endParaRPr lang="zh-CN" altLang="en-US" sz="2700" b="1" dirty="0">
            <a:latin typeface="宋体" pitchFamily="2" charset="-122"/>
            <a:ea typeface="宋体" pitchFamily="2" charset="-122"/>
          </a:endParaRPr>
        </a:p>
      </dgm:t>
    </dgm:pt>
    <dgm:pt modelId="{B2B69598-B587-41F3-891A-0750450B37E0}" type="parTrans" cxnId="{4E0F4308-8DEE-4018-A30D-D0354C991EE0}">
      <dgm:prSet/>
      <dgm:spPr/>
      <dgm:t>
        <a:bodyPr/>
        <a:lstStyle/>
        <a:p>
          <a:endParaRPr lang="zh-CN" altLang="en-US">
            <a:latin typeface="宋体" pitchFamily="2" charset="-122"/>
            <a:ea typeface="宋体" pitchFamily="2" charset="-122"/>
          </a:endParaRPr>
        </a:p>
      </dgm:t>
    </dgm:pt>
    <dgm:pt modelId="{272831B5-DE30-4ACE-9D1D-6FA0582FB202}" type="sibTrans" cxnId="{4E0F4308-8DEE-4018-A30D-D0354C991EE0}">
      <dgm:prSet/>
      <dgm:spPr/>
      <dgm:t>
        <a:bodyPr/>
        <a:lstStyle/>
        <a:p>
          <a:endParaRPr lang="zh-CN" altLang="en-US">
            <a:latin typeface="宋体" pitchFamily="2" charset="-122"/>
            <a:ea typeface="宋体" pitchFamily="2" charset="-122"/>
          </a:endParaRPr>
        </a:p>
      </dgm:t>
    </dgm:pt>
    <dgm:pt modelId="{4E22403A-E03B-4BB4-8C05-4F6AC95AF7D4}">
      <dgm:prSet phldrT="[文本]" custT="1"/>
      <dgm:spPr/>
      <dgm:t>
        <a:bodyPr/>
        <a:lstStyle/>
        <a:p>
          <a:r>
            <a:rPr lang="zh-CN" altLang="en-US" sz="2700" b="1" dirty="0" smtClean="0">
              <a:latin typeface="宋体" pitchFamily="2" charset="-122"/>
              <a:ea typeface="宋体" pitchFamily="2" charset="-122"/>
              <a:hlinkClick xmlns:r="http://schemas.openxmlformats.org/officeDocument/2006/relationships" r:id="rId4" action="ppaction://hlinksldjump"/>
            </a:rPr>
            <a:t>大赛的宣传与奖励</a:t>
          </a:r>
          <a:endParaRPr lang="zh-CN" altLang="en-US" sz="2700" b="1" dirty="0">
            <a:latin typeface="宋体" pitchFamily="2" charset="-122"/>
            <a:ea typeface="宋体" pitchFamily="2" charset="-122"/>
          </a:endParaRPr>
        </a:p>
      </dgm:t>
    </dgm:pt>
    <dgm:pt modelId="{B29736FF-3CDA-47AC-8D16-FB2E33893CCC}" type="parTrans" cxnId="{88F5B61C-7D5D-4216-93B5-E0D32D5439CB}">
      <dgm:prSet/>
      <dgm:spPr/>
      <dgm:t>
        <a:bodyPr/>
        <a:lstStyle/>
        <a:p>
          <a:endParaRPr lang="zh-CN" altLang="en-US">
            <a:latin typeface="宋体" pitchFamily="2" charset="-122"/>
            <a:ea typeface="宋体" pitchFamily="2" charset="-122"/>
          </a:endParaRPr>
        </a:p>
      </dgm:t>
    </dgm:pt>
    <dgm:pt modelId="{38BA6B11-A630-4F95-8856-7CC90B101BC0}" type="sibTrans" cxnId="{88F5B61C-7D5D-4216-93B5-E0D32D5439CB}">
      <dgm:prSet/>
      <dgm:spPr/>
      <dgm:t>
        <a:bodyPr/>
        <a:lstStyle/>
        <a:p>
          <a:endParaRPr lang="zh-CN" altLang="en-US">
            <a:latin typeface="宋体" pitchFamily="2" charset="-122"/>
            <a:ea typeface="宋体" pitchFamily="2" charset="-122"/>
          </a:endParaRPr>
        </a:p>
      </dgm:t>
    </dgm:pt>
    <dgm:pt modelId="{9DC3DA91-645A-4CD5-8455-00E7D7B1FC7E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2700" b="1" dirty="0" smtClean="0">
            <a:latin typeface="宋体" pitchFamily="2" charset="-122"/>
            <a:ea typeface="宋体" pitchFamily="2" charset="-122"/>
            <a:hlinkClick xmlns:r="http://schemas.openxmlformats.org/officeDocument/2006/relationships" r:id="rId5" action="ppaction://hlinksldjump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700" b="1" dirty="0" smtClean="0">
              <a:latin typeface="宋体" pitchFamily="2" charset="-122"/>
              <a:ea typeface="宋体" pitchFamily="2" charset="-122"/>
              <a:hlinkClick xmlns:r="http://schemas.openxmlformats.org/officeDocument/2006/relationships" r:id="rId5" action="ppaction://hlinksldjump"/>
            </a:rPr>
            <a:t>大赛时间表与参赛途径</a:t>
          </a:r>
          <a:endParaRPr lang="zh-CN" altLang="en-US" sz="2700" b="1" dirty="0" smtClean="0">
            <a:latin typeface="宋体" pitchFamily="2" charset="-122"/>
            <a:ea typeface="宋体" pitchFamily="2" charset="-122"/>
          </a:endParaRP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700" b="1" dirty="0">
            <a:latin typeface="宋体" pitchFamily="2" charset="-122"/>
            <a:ea typeface="宋体" pitchFamily="2" charset="-122"/>
          </a:endParaRPr>
        </a:p>
      </dgm:t>
    </dgm:pt>
    <dgm:pt modelId="{19CBA38C-3069-46EB-AC02-A4CCC4FEC37B}" type="parTrans" cxnId="{3436CC9E-8F99-405C-843C-0B00866A9FAC}">
      <dgm:prSet/>
      <dgm:spPr/>
      <dgm:t>
        <a:bodyPr/>
        <a:lstStyle/>
        <a:p>
          <a:endParaRPr lang="zh-CN" altLang="en-US"/>
        </a:p>
      </dgm:t>
    </dgm:pt>
    <dgm:pt modelId="{10627190-1518-4C4E-9264-3BAE1FF77870}" type="sibTrans" cxnId="{3436CC9E-8F99-405C-843C-0B00866A9FAC}">
      <dgm:prSet/>
      <dgm:spPr/>
      <dgm:t>
        <a:bodyPr/>
        <a:lstStyle/>
        <a:p>
          <a:endParaRPr lang="zh-CN" altLang="en-US"/>
        </a:p>
      </dgm:t>
    </dgm:pt>
    <dgm:pt modelId="{8FD62B4E-3226-4653-83DC-4E620D66CA27}" type="pres">
      <dgm:prSet presAssocID="{B3FD0370-BB26-415B-8CDE-3F18CFD611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F97D9CB-BB48-4DCA-8348-56FD2F7DF5FC}" type="pres">
      <dgm:prSet presAssocID="{9DC3DA91-645A-4CD5-8455-00E7D7B1FC7E}" presName="boxAndChildren" presStyleCnt="0"/>
      <dgm:spPr/>
    </dgm:pt>
    <dgm:pt modelId="{E1FD57B6-AEDD-4243-8941-DBA9B43B3932}" type="pres">
      <dgm:prSet presAssocID="{9DC3DA91-645A-4CD5-8455-00E7D7B1FC7E}" presName="parentTextBox" presStyleLbl="node1" presStyleIdx="0" presStyleCnt="5"/>
      <dgm:spPr/>
      <dgm:t>
        <a:bodyPr/>
        <a:lstStyle/>
        <a:p>
          <a:endParaRPr lang="zh-CN" altLang="en-US"/>
        </a:p>
      </dgm:t>
    </dgm:pt>
    <dgm:pt modelId="{58594C13-6856-4E4C-B082-B9E36A86898B}" type="pres">
      <dgm:prSet presAssocID="{38BA6B11-A630-4F95-8856-7CC90B101BC0}" presName="sp" presStyleCnt="0"/>
      <dgm:spPr/>
    </dgm:pt>
    <dgm:pt modelId="{9A84960F-C812-4718-91A5-144B3B68A616}" type="pres">
      <dgm:prSet presAssocID="{4E22403A-E03B-4BB4-8C05-4F6AC95AF7D4}" presName="arrowAndChildren" presStyleCnt="0"/>
      <dgm:spPr/>
    </dgm:pt>
    <dgm:pt modelId="{483D5D7E-C1C7-4E32-812C-279547BAA933}" type="pres">
      <dgm:prSet presAssocID="{4E22403A-E03B-4BB4-8C05-4F6AC95AF7D4}" presName="parentTextArrow" presStyleLbl="node1" presStyleIdx="1" presStyleCnt="5"/>
      <dgm:spPr/>
      <dgm:t>
        <a:bodyPr/>
        <a:lstStyle/>
        <a:p>
          <a:endParaRPr lang="zh-CN" altLang="en-US"/>
        </a:p>
      </dgm:t>
    </dgm:pt>
    <dgm:pt modelId="{5264087A-5C53-484F-A154-4D6DD65AE2BE}" type="pres">
      <dgm:prSet presAssocID="{272831B5-DE30-4ACE-9D1D-6FA0582FB202}" presName="sp" presStyleCnt="0"/>
      <dgm:spPr/>
    </dgm:pt>
    <dgm:pt modelId="{2CD566AB-BF29-459E-B418-4C2DDB1432FB}" type="pres">
      <dgm:prSet presAssocID="{734CB5DA-06B1-411A-992C-C4500FC6B854}" presName="arrowAndChildren" presStyleCnt="0"/>
      <dgm:spPr/>
    </dgm:pt>
    <dgm:pt modelId="{B8C43150-887C-4C06-A0B9-F534B141E167}" type="pres">
      <dgm:prSet presAssocID="{734CB5DA-06B1-411A-992C-C4500FC6B854}" presName="parentTextArrow" presStyleLbl="node1" presStyleIdx="2" presStyleCnt="5"/>
      <dgm:spPr/>
      <dgm:t>
        <a:bodyPr/>
        <a:lstStyle/>
        <a:p>
          <a:endParaRPr lang="zh-CN" altLang="en-US"/>
        </a:p>
      </dgm:t>
    </dgm:pt>
    <dgm:pt modelId="{1E4FAD89-B64D-4965-9F6D-013F44491ADF}" type="pres">
      <dgm:prSet presAssocID="{7910F10C-44BF-495D-8E57-485CC8FC89BF}" presName="sp" presStyleCnt="0"/>
      <dgm:spPr/>
    </dgm:pt>
    <dgm:pt modelId="{9FE7324F-260B-4367-BD8A-22F19364985F}" type="pres">
      <dgm:prSet presAssocID="{FA889955-CD9C-4867-82B7-6B93CC89B0F6}" presName="arrowAndChildren" presStyleCnt="0"/>
      <dgm:spPr/>
    </dgm:pt>
    <dgm:pt modelId="{32ED48D2-DDE2-4328-B486-A21A61AF121B}" type="pres">
      <dgm:prSet presAssocID="{FA889955-CD9C-4867-82B7-6B93CC89B0F6}" presName="parentTextArrow" presStyleLbl="node1" presStyleIdx="3" presStyleCnt="5"/>
      <dgm:spPr/>
      <dgm:t>
        <a:bodyPr/>
        <a:lstStyle/>
        <a:p>
          <a:endParaRPr lang="zh-CN" altLang="en-US"/>
        </a:p>
      </dgm:t>
    </dgm:pt>
    <dgm:pt modelId="{347191DE-DDEB-45E8-AFAA-0BCBA0CB9E5C}" type="pres">
      <dgm:prSet presAssocID="{2ABDE820-6C12-41DF-8B37-EE39296864E1}" presName="sp" presStyleCnt="0"/>
      <dgm:spPr/>
    </dgm:pt>
    <dgm:pt modelId="{6A62DB1F-A090-4A2D-AB61-45DB7FD67261}" type="pres">
      <dgm:prSet presAssocID="{0EACCEED-811B-4F91-A4DB-D2A1C84DA3E6}" presName="arrowAndChildren" presStyleCnt="0"/>
      <dgm:spPr/>
    </dgm:pt>
    <dgm:pt modelId="{DB867092-0E43-4BD9-B5D4-D85789F0DA54}" type="pres">
      <dgm:prSet presAssocID="{0EACCEED-811B-4F91-A4DB-D2A1C84DA3E6}" presName="parentTextArrow" presStyleLbl="node1" presStyleIdx="4" presStyleCnt="5"/>
      <dgm:spPr/>
      <dgm:t>
        <a:bodyPr/>
        <a:lstStyle/>
        <a:p>
          <a:endParaRPr lang="zh-CN" altLang="en-US"/>
        </a:p>
      </dgm:t>
    </dgm:pt>
  </dgm:ptLst>
  <dgm:cxnLst>
    <dgm:cxn modelId="{DF104361-923D-4AC9-BFB3-3B29B5214631}" srcId="{B3FD0370-BB26-415B-8CDE-3F18CFD6115F}" destId="{0EACCEED-811B-4F91-A4DB-D2A1C84DA3E6}" srcOrd="0" destOrd="0" parTransId="{E3EE7C38-80EB-4985-AC8A-C1182EB971E2}" sibTransId="{2ABDE820-6C12-41DF-8B37-EE39296864E1}"/>
    <dgm:cxn modelId="{A4253210-31B0-48FF-A18D-E7CCD1BE47F2}" type="presOf" srcId="{FA889955-CD9C-4867-82B7-6B93CC89B0F6}" destId="{32ED48D2-DDE2-4328-B486-A21A61AF121B}" srcOrd="0" destOrd="0" presId="urn:microsoft.com/office/officeart/2005/8/layout/process4"/>
    <dgm:cxn modelId="{998D6077-6CF1-41F3-9B54-133AFADA5BDF}" type="presOf" srcId="{9DC3DA91-645A-4CD5-8455-00E7D7B1FC7E}" destId="{E1FD57B6-AEDD-4243-8941-DBA9B43B3932}" srcOrd="0" destOrd="0" presId="urn:microsoft.com/office/officeart/2005/8/layout/process4"/>
    <dgm:cxn modelId="{88F5B61C-7D5D-4216-93B5-E0D32D5439CB}" srcId="{B3FD0370-BB26-415B-8CDE-3F18CFD6115F}" destId="{4E22403A-E03B-4BB4-8C05-4F6AC95AF7D4}" srcOrd="3" destOrd="0" parTransId="{B29736FF-3CDA-47AC-8D16-FB2E33893CCC}" sibTransId="{38BA6B11-A630-4F95-8856-7CC90B101BC0}"/>
    <dgm:cxn modelId="{AB699A0E-7497-4182-A1F1-F7061270C678}" type="presOf" srcId="{734CB5DA-06B1-411A-992C-C4500FC6B854}" destId="{B8C43150-887C-4C06-A0B9-F534B141E167}" srcOrd="0" destOrd="0" presId="urn:microsoft.com/office/officeart/2005/8/layout/process4"/>
    <dgm:cxn modelId="{4E0F4308-8DEE-4018-A30D-D0354C991EE0}" srcId="{B3FD0370-BB26-415B-8CDE-3F18CFD6115F}" destId="{734CB5DA-06B1-411A-992C-C4500FC6B854}" srcOrd="2" destOrd="0" parTransId="{B2B69598-B587-41F3-891A-0750450B37E0}" sibTransId="{272831B5-DE30-4ACE-9D1D-6FA0582FB202}"/>
    <dgm:cxn modelId="{3436CC9E-8F99-405C-843C-0B00866A9FAC}" srcId="{B3FD0370-BB26-415B-8CDE-3F18CFD6115F}" destId="{9DC3DA91-645A-4CD5-8455-00E7D7B1FC7E}" srcOrd="4" destOrd="0" parTransId="{19CBA38C-3069-46EB-AC02-A4CCC4FEC37B}" sibTransId="{10627190-1518-4C4E-9264-3BAE1FF77870}"/>
    <dgm:cxn modelId="{8FCBD245-32D1-454E-A5BC-9B5E2A191594}" srcId="{B3FD0370-BB26-415B-8CDE-3F18CFD6115F}" destId="{FA889955-CD9C-4867-82B7-6B93CC89B0F6}" srcOrd="1" destOrd="0" parTransId="{53B06193-858E-4404-8441-E53F41F43B10}" sibTransId="{7910F10C-44BF-495D-8E57-485CC8FC89BF}"/>
    <dgm:cxn modelId="{F12FBDE0-B932-4C27-A8D0-61FCD42531C6}" type="presOf" srcId="{B3FD0370-BB26-415B-8CDE-3F18CFD6115F}" destId="{8FD62B4E-3226-4653-83DC-4E620D66CA27}" srcOrd="0" destOrd="0" presId="urn:microsoft.com/office/officeart/2005/8/layout/process4"/>
    <dgm:cxn modelId="{2DB59022-A4AA-4C5E-AEB6-372324059178}" type="presOf" srcId="{4E22403A-E03B-4BB4-8C05-4F6AC95AF7D4}" destId="{483D5D7E-C1C7-4E32-812C-279547BAA933}" srcOrd="0" destOrd="0" presId="urn:microsoft.com/office/officeart/2005/8/layout/process4"/>
    <dgm:cxn modelId="{EE745CBC-4567-4059-90E8-CB782466C471}" type="presOf" srcId="{0EACCEED-811B-4F91-A4DB-D2A1C84DA3E6}" destId="{DB867092-0E43-4BD9-B5D4-D85789F0DA54}" srcOrd="0" destOrd="0" presId="urn:microsoft.com/office/officeart/2005/8/layout/process4"/>
    <dgm:cxn modelId="{6E906964-8293-4CDE-BD24-EADF847AEC8E}" type="presParOf" srcId="{8FD62B4E-3226-4653-83DC-4E620D66CA27}" destId="{CF97D9CB-BB48-4DCA-8348-56FD2F7DF5FC}" srcOrd="0" destOrd="0" presId="urn:microsoft.com/office/officeart/2005/8/layout/process4"/>
    <dgm:cxn modelId="{280DF1B9-E361-43AD-B9F7-F40BA27461C4}" type="presParOf" srcId="{CF97D9CB-BB48-4DCA-8348-56FD2F7DF5FC}" destId="{E1FD57B6-AEDD-4243-8941-DBA9B43B3932}" srcOrd="0" destOrd="0" presId="urn:microsoft.com/office/officeart/2005/8/layout/process4"/>
    <dgm:cxn modelId="{5003E0D6-7329-4A66-A5FB-607BAF75AEFB}" type="presParOf" srcId="{8FD62B4E-3226-4653-83DC-4E620D66CA27}" destId="{58594C13-6856-4E4C-B082-B9E36A86898B}" srcOrd="1" destOrd="0" presId="urn:microsoft.com/office/officeart/2005/8/layout/process4"/>
    <dgm:cxn modelId="{534CAE8B-46E1-406B-A5FC-8EF48FEB1F50}" type="presParOf" srcId="{8FD62B4E-3226-4653-83DC-4E620D66CA27}" destId="{9A84960F-C812-4718-91A5-144B3B68A616}" srcOrd="2" destOrd="0" presId="urn:microsoft.com/office/officeart/2005/8/layout/process4"/>
    <dgm:cxn modelId="{71115617-EB9E-43C3-B629-A5E8F5A68416}" type="presParOf" srcId="{9A84960F-C812-4718-91A5-144B3B68A616}" destId="{483D5D7E-C1C7-4E32-812C-279547BAA933}" srcOrd="0" destOrd="0" presId="urn:microsoft.com/office/officeart/2005/8/layout/process4"/>
    <dgm:cxn modelId="{95F0BCC1-E908-4F2A-BEA5-833806FF28A8}" type="presParOf" srcId="{8FD62B4E-3226-4653-83DC-4E620D66CA27}" destId="{5264087A-5C53-484F-A154-4D6DD65AE2BE}" srcOrd="3" destOrd="0" presId="urn:microsoft.com/office/officeart/2005/8/layout/process4"/>
    <dgm:cxn modelId="{3BB14353-E0A5-4C03-AC8B-526B07FE5F81}" type="presParOf" srcId="{8FD62B4E-3226-4653-83DC-4E620D66CA27}" destId="{2CD566AB-BF29-459E-B418-4C2DDB1432FB}" srcOrd="4" destOrd="0" presId="urn:microsoft.com/office/officeart/2005/8/layout/process4"/>
    <dgm:cxn modelId="{B51F98AF-95F7-41C3-9697-275B61B3AFF3}" type="presParOf" srcId="{2CD566AB-BF29-459E-B418-4C2DDB1432FB}" destId="{B8C43150-887C-4C06-A0B9-F534B141E167}" srcOrd="0" destOrd="0" presId="urn:microsoft.com/office/officeart/2005/8/layout/process4"/>
    <dgm:cxn modelId="{FB63C938-9BF8-43A2-AB38-8C7CB6DDDB49}" type="presParOf" srcId="{8FD62B4E-3226-4653-83DC-4E620D66CA27}" destId="{1E4FAD89-B64D-4965-9F6D-013F44491ADF}" srcOrd="5" destOrd="0" presId="urn:microsoft.com/office/officeart/2005/8/layout/process4"/>
    <dgm:cxn modelId="{73CE7937-A671-4060-B587-55C1A4D8E629}" type="presParOf" srcId="{8FD62B4E-3226-4653-83DC-4E620D66CA27}" destId="{9FE7324F-260B-4367-BD8A-22F19364985F}" srcOrd="6" destOrd="0" presId="urn:microsoft.com/office/officeart/2005/8/layout/process4"/>
    <dgm:cxn modelId="{E21BADEF-0464-4C3C-BCAB-482134C0358F}" type="presParOf" srcId="{9FE7324F-260B-4367-BD8A-22F19364985F}" destId="{32ED48D2-DDE2-4328-B486-A21A61AF121B}" srcOrd="0" destOrd="0" presId="urn:microsoft.com/office/officeart/2005/8/layout/process4"/>
    <dgm:cxn modelId="{C373E977-2A3A-4A94-96DC-4F21ACBFE390}" type="presParOf" srcId="{8FD62B4E-3226-4653-83DC-4E620D66CA27}" destId="{347191DE-DDEB-45E8-AFAA-0BCBA0CB9E5C}" srcOrd="7" destOrd="0" presId="urn:microsoft.com/office/officeart/2005/8/layout/process4"/>
    <dgm:cxn modelId="{8DAEF9A6-ECAA-4DE1-858E-F0299CFAE493}" type="presParOf" srcId="{8FD62B4E-3226-4653-83DC-4E620D66CA27}" destId="{6A62DB1F-A090-4A2D-AB61-45DB7FD67261}" srcOrd="8" destOrd="0" presId="urn:microsoft.com/office/officeart/2005/8/layout/process4"/>
    <dgm:cxn modelId="{12219195-28D0-4D85-AD8F-588F0357D268}" type="presParOf" srcId="{6A62DB1F-A090-4A2D-AB61-45DB7FD67261}" destId="{DB867092-0E43-4BD9-B5D4-D85789F0DA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8BB15-3188-4681-BE73-609AB3A1FB11}" type="doc">
      <dgm:prSet loTypeId="urn:microsoft.com/office/officeart/2005/8/layout/hProcess3" loCatId="process" qsTypeId="urn:microsoft.com/office/officeart/2005/8/quickstyle/3d9" qsCatId="3D" csTypeId="urn:microsoft.com/office/officeart/2005/8/colors/accent4_5" csCatId="accent4" phldr="1"/>
      <dgm:spPr/>
    </dgm:pt>
    <dgm:pt modelId="{BD5B2EF9-C83E-4076-B5D3-A89443A27193}" type="pres">
      <dgm:prSet presAssocID="{09F8BB15-3188-4681-BE73-609AB3A1FB11}" presName="Name0" presStyleCnt="0">
        <dgm:presLayoutVars>
          <dgm:dir/>
          <dgm:animLvl val="lvl"/>
          <dgm:resizeHandles val="exact"/>
        </dgm:presLayoutVars>
      </dgm:prSet>
      <dgm:spPr/>
    </dgm:pt>
    <dgm:pt modelId="{90B7D650-A4B9-4878-A477-405F3E413E14}" type="pres">
      <dgm:prSet presAssocID="{09F8BB15-3188-4681-BE73-609AB3A1FB11}" presName="dummy" presStyleCnt="0"/>
      <dgm:spPr/>
    </dgm:pt>
    <dgm:pt modelId="{94DC44CC-3404-4826-99EE-7CBF656D7959}" type="pres">
      <dgm:prSet presAssocID="{09F8BB15-3188-4681-BE73-609AB3A1FB11}" presName="linH" presStyleCnt="0"/>
      <dgm:spPr/>
    </dgm:pt>
    <dgm:pt modelId="{CE5034E6-E3D5-4A29-8CA5-8DBD289D48DB}" type="pres">
      <dgm:prSet presAssocID="{09F8BB15-3188-4681-BE73-609AB3A1FB11}" presName="padding1" presStyleCnt="0"/>
      <dgm:spPr/>
    </dgm:pt>
    <dgm:pt modelId="{59D8867D-FAF3-4DA1-BB51-A7C634C76FB6}" type="pres">
      <dgm:prSet presAssocID="{09F8BB15-3188-4681-BE73-609AB3A1FB11}" presName="padding2" presStyleCnt="0"/>
      <dgm:spPr/>
    </dgm:pt>
    <dgm:pt modelId="{978E7A43-4645-4332-B673-E3CD95E35A23}" type="pres">
      <dgm:prSet presAssocID="{09F8BB15-3188-4681-BE73-609AB3A1FB11}" presName="negArrow" presStyleCnt="0"/>
      <dgm:spPr/>
    </dgm:pt>
    <dgm:pt modelId="{9522EF07-269A-4BEE-B39F-7C31DFA34EBE}" type="pres">
      <dgm:prSet presAssocID="{09F8BB15-3188-4681-BE73-609AB3A1FB11}" presName="backgroundArrow" presStyleLbl="node1" presStyleIdx="0" presStyleCnt="1"/>
      <dgm:spPr/>
    </dgm:pt>
  </dgm:ptLst>
  <dgm:cxnLst>
    <dgm:cxn modelId="{3DC80550-574C-4E1E-A097-FC05D3D372E9}" type="presOf" srcId="{09F8BB15-3188-4681-BE73-609AB3A1FB11}" destId="{BD5B2EF9-C83E-4076-B5D3-A89443A27193}" srcOrd="0" destOrd="0" presId="urn:microsoft.com/office/officeart/2005/8/layout/hProcess3"/>
    <dgm:cxn modelId="{09A264B5-5328-4CC2-BDAE-B6F4A9FE389A}" type="presParOf" srcId="{BD5B2EF9-C83E-4076-B5D3-A89443A27193}" destId="{90B7D650-A4B9-4878-A477-405F3E413E14}" srcOrd="0" destOrd="0" presId="urn:microsoft.com/office/officeart/2005/8/layout/hProcess3"/>
    <dgm:cxn modelId="{BB5663FB-CCCD-406A-9ED5-10878180C416}" type="presParOf" srcId="{BD5B2EF9-C83E-4076-B5D3-A89443A27193}" destId="{94DC44CC-3404-4826-99EE-7CBF656D7959}" srcOrd="1" destOrd="0" presId="urn:microsoft.com/office/officeart/2005/8/layout/hProcess3"/>
    <dgm:cxn modelId="{023226FD-20B2-43EB-9FB5-393B84DE7622}" type="presParOf" srcId="{94DC44CC-3404-4826-99EE-7CBF656D7959}" destId="{CE5034E6-E3D5-4A29-8CA5-8DBD289D48DB}" srcOrd="0" destOrd="0" presId="urn:microsoft.com/office/officeart/2005/8/layout/hProcess3"/>
    <dgm:cxn modelId="{0653619D-24DD-4E64-A97A-DD54C8BA48F5}" type="presParOf" srcId="{94DC44CC-3404-4826-99EE-7CBF656D7959}" destId="{59D8867D-FAF3-4DA1-BB51-A7C634C76FB6}" srcOrd="1" destOrd="0" presId="urn:microsoft.com/office/officeart/2005/8/layout/hProcess3"/>
    <dgm:cxn modelId="{007C376E-166C-4AC4-8F8C-78CD1C22647E}" type="presParOf" srcId="{94DC44CC-3404-4826-99EE-7CBF656D7959}" destId="{978E7A43-4645-4332-B673-E3CD95E35A23}" srcOrd="2" destOrd="0" presId="urn:microsoft.com/office/officeart/2005/8/layout/hProcess3"/>
    <dgm:cxn modelId="{1A7C3412-6E32-40AB-A698-D06BD02F2D19}" type="presParOf" srcId="{94DC44CC-3404-4826-99EE-7CBF656D7959}" destId="{9522EF07-269A-4BEE-B39F-7C31DFA34EBE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D57B6-AEDD-4243-8941-DBA9B43B3932}">
      <dsp:nvSpPr>
        <dsp:cNvPr id="0" name=""/>
        <dsp:cNvSpPr/>
      </dsp:nvSpPr>
      <dsp:spPr>
        <a:xfrm>
          <a:off x="0" y="3533184"/>
          <a:ext cx="6934200" cy="5796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2700" b="1" kern="1200" dirty="0" smtClean="0">
            <a:latin typeface="宋体" pitchFamily="2" charset="-122"/>
            <a:ea typeface="宋体" pitchFamily="2" charset="-122"/>
            <a:hlinkClick xmlns:r="http://schemas.openxmlformats.org/officeDocument/2006/relationships" r:id="" action="ppaction://hlinksldjump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700" b="1" kern="1200" dirty="0" smtClean="0">
              <a:latin typeface="宋体" pitchFamily="2" charset="-122"/>
              <a:ea typeface="宋体" pitchFamily="2" charset="-122"/>
              <a:hlinkClick xmlns:r="http://schemas.openxmlformats.org/officeDocument/2006/relationships" r:id="" action="ppaction://hlinksldjump"/>
            </a:rPr>
            <a:t>大赛时间表与参赛途径</a:t>
          </a:r>
          <a:endParaRPr lang="zh-CN" altLang="en-US" sz="2700" b="1" kern="1200" dirty="0" smtClean="0">
            <a:latin typeface="宋体" pitchFamily="2" charset="-122"/>
            <a:ea typeface="宋体" pitchFamily="2" charset="-122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700" b="1" kern="1200" dirty="0">
            <a:latin typeface="宋体" pitchFamily="2" charset="-122"/>
            <a:ea typeface="宋体" pitchFamily="2" charset="-122"/>
          </a:endParaRPr>
        </a:p>
      </dsp:txBody>
      <dsp:txXfrm>
        <a:off x="0" y="3533184"/>
        <a:ext cx="6934200" cy="579648"/>
      </dsp:txXfrm>
    </dsp:sp>
    <dsp:sp modelId="{483D5D7E-C1C7-4E32-812C-279547BAA933}">
      <dsp:nvSpPr>
        <dsp:cNvPr id="0" name=""/>
        <dsp:cNvSpPr/>
      </dsp:nvSpPr>
      <dsp:spPr>
        <a:xfrm rot="10800000">
          <a:off x="0" y="2650380"/>
          <a:ext cx="6934200" cy="89149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-14608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14608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14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latin typeface="宋体" pitchFamily="2" charset="-122"/>
              <a:ea typeface="宋体" pitchFamily="2" charset="-122"/>
              <a:hlinkClick xmlns:r="http://schemas.openxmlformats.org/officeDocument/2006/relationships" r:id="" action="ppaction://hlinksldjump"/>
            </a:rPr>
            <a:t>大赛的宣传与奖励</a:t>
          </a:r>
          <a:endParaRPr lang="zh-CN" altLang="en-US" sz="2700" b="1" kern="1200" dirty="0">
            <a:latin typeface="宋体" pitchFamily="2" charset="-122"/>
            <a:ea typeface="宋体" pitchFamily="2" charset="-122"/>
          </a:endParaRPr>
        </a:p>
      </dsp:txBody>
      <dsp:txXfrm rot="10800000">
        <a:off x="0" y="2650380"/>
        <a:ext cx="6934200" cy="579269"/>
      </dsp:txXfrm>
    </dsp:sp>
    <dsp:sp modelId="{B8C43150-887C-4C06-A0B9-F534B141E167}">
      <dsp:nvSpPr>
        <dsp:cNvPr id="0" name=""/>
        <dsp:cNvSpPr/>
      </dsp:nvSpPr>
      <dsp:spPr>
        <a:xfrm rot="10800000">
          <a:off x="0" y="1767575"/>
          <a:ext cx="6934200" cy="89149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-29215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29215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292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latin typeface="宋体" pitchFamily="2" charset="-122"/>
              <a:ea typeface="宋体" pitchFamily="2" charset="-122"/>
              <a:hlinkClick xmlns:r="http://schemas.openxmlformats.org/officeDocument/2006/relationships" r:id="" action="ppaction://hlinksldjump"/>
            </a:rPr>
            <a:t>所获荣誉与社会认可</a:t>
          </a:r>
          <a:endParaRPr lang="zh-CN" altLang="en-US" sz="2700" b="1" kern="1200" dirty="0">
            <a:latin typeface="宋体" pitchFamily="2" charset="-122"/>
            <a:ea typeface="宋体" pitchFamily="2" charset="-122"/>
          </a:endParaRPr>
        </a:p>
      </dsp:txBody>
      <dsp:txXfrm rot="10800000">
        <a:off x="0" y="1767575"/>
        <a:ext cx="6934200" cy="579269"/>
      </dsp:txXfrm>
    </dsp:sp>
    <dsp:sp modelId="{32ED48D2-DDE2-4328-B486-A21A61AF121B}">
      <dsp:nvSpPr>
        <dsp:cNvPr id="0" name=""/>
        <dsp:cNvSpPr/>
      </dsp:nvSpPr>
      <dsp:spPr>
        <a:xfrm rot="10800000">
          <a:off x="0" y="884771"/>
          <a:ext cx="6934200" cy="89149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-43823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43823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43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latin typeface="宋体" pitchFamily="2" charset="-122"/>
              <a:ea typeface="宋体" pitchFamily="2" charset="-122"/>
              <a:hlinkClick xmlns:r="http://schemas.openxmlformats.org/officeDocument/2006/relationships" r:id="" action="ppaction://hlinksldjump"/>
            </a:rPr>
            <a:t>往届大赛图文回顾</a:t>
          </a:r>
          <a:endParaRPr lang="zh-CN" altLang="en-US" sz="2700" b="1" kern="1200" dirty="0">
            <a:latin typeface="宋体" pitchFamily="2" charset="-122"/>
            <a:ea typeface="宋体" pitchFamily="2" charset="-122"/>
          </a:endParaRPr>
        </a:p>
      </dsp:txBody>
      <dsp:txXfrm rot="10800000">
        <a:off x="0" y="884771"/>
        <a:ext cx="6934200" cy="579269"/>
      </dsp:txXfrm>
    </dsp:sp>
    <dsp:sp modelId="{DB867092-0E43-4BD9-B5D4-D85789F0DA54}">
      <dsp:nvSpPr>
        <dsp:cNvPr id="0" name=""/>
        <dsp:cNvSpPr/>
      </dsp:nvSpPr>
      <dsp:spPr>
        <a:xfrm rot="10800000">
          <a:off x="0" y="1966"/>
          <a:ext cx="6934200" cy="89149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-58431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58431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5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latin typeface="宋体" pitchFamily="2" charset="-122"/>
              <a:ea typeface="宋体" pitchFamily="2" charset="-122"/>
              <a:hlinkClick xmlns:r="http://schemas.openxmlformats.org/officeDocument/2006/relationships" r:id="" action="ppaction://hlinksldjump"/>
            </a:rPr>
            <a:t>举办公益创意大赛的目的与模式</a:t>
          </a:r>
          <a:endParaRPr lang="zh-CN" altLang="en-US" sz="2700" b="1" kern="1200" dirty="0">
            <a:latin typeface="宋体" pitchFamily="2" charset="-122"/>
            <a:ea typeface="宋体" pitchFamily="2" charset="-122"/>
          </a:endParaRPr>
        </a:p>
      </dsp:txBody>
      <dsp:txXfrm rot="10800000">
        <a:off x="0" y="1966"/>
        <a:ext cx="6934200" cy="579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2EF07-269A-4BEE-B39F-7C31DFA34EBE}">
      <dsp:nvSpPr>
        <dsp:cNvPr id="0" name=""/>
        <dsp:cNvSpPr/>
      </dsp:nvSpPr>
      <dsp:spPr>
        <a:xfrm>
          <a:off x="0" y="212699"/>
          <a:ext cx="9524999" cy="4680000"/>
        </a:xfrm>
        <a:prstGeom prst="rightArrow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0.31667</cdr:x>
      <cdr:y>0.80829</cdr:y>
    </cdr:from>
    <cdr:to>
      <cdr:x>0.43334</cdr:x>
      <cdr:y>0.88601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5600" y="3962400"/>
          <a:ext cx="1066830" cy="381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zh-CN" altLang="en-US" sz="1800" dirty="0" smtClean="0">
              <a:solidFill>
                <a:schemeClr val="tx1"/>
              </a:solidFill>
            </a:rPr>
            <a:t>第二届</a:t>
          </a:r>
          <a:endParaRPr lang="zh-CN" altLang="en-US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0.48333</cdr:x>
      <cdr:y>0.82383</cdr:y>
    </cdr:from>
    <cdr:to>
      <cdr:x>0.6</cdr:x>
      <cdr:y>0.90155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19600" y="4038600"/>
          <a:ext cx="1066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zh-CN" altLang="en-US" sz="1800" dirty="0" smtClean="0">
              <a:solidFill>
                <a:schemeClr val="tx1"/>
              </a:solidFill>
            </a:rPr>
            <a:t>第三届</a:t>
          </a:r>
          <a:endParaRPr lang="zh-CN" altLang="en-US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0.65</cdr:x>
      <cdr:y>0.82383</cdr:y>
    </cdr:from>
    <cdr:to>
      <cdr:x>0.75</cdr:x>
      <cdr:y>0.90155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43600" y="40386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zh-CN" altLang="en-US" sz="1800" dirty="0" smtClean="0">
              <a:solidFill>
                <a:schemeClr val="tx1"/>
              </a:solidFill>
            </a:rPr>
            <a:t>第四届</a:t>
          </a:r>
          <a:endParaRPr lang="zh-CN" altLang="en-US" sz="18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30A60830-77A3-432B-A9EC-274FA96FE642}" type="datetimeFigureOut">
              <a:rPr lang="zh-CN" altLang="en-US"/>
              <a:pPr>
                <a:defRPr/>
              </a:pPr>
              <a:t>2011/8/16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BEE65EE0-EDF3-4A2E-A166-2188F50E6E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537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C5FE7464-07BB-4025-9828-6E3503340D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720368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E7464-07BB-4025-9828-6E3503340DB0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ECEFDC-F026-4022-B633-65CFE323D5DC}" type="slidenum">
              <a:rPr lang="zh-CN" altLang="en-US" smtClean="0"/>
              <a:pPr>
                <a:defRPr/>
              </a:pPr>
              <a:t>56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38838"/>
            <a:ext cx="9145588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6799263"/>
            <a:ext cx="1727200" cy="68262"/>
          </a:xfrm>
          <a:prstGeom prst="rect">
            <a:avLst/>
          </a:prstGeom>
          <a:solidFill>
            <a:srgbClr val="115BA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727200" y="6799263"/>
            <a:ext cx="1728788" cy="68262"/>
          </a:xfrm>
          <a:prstGeom prst="rect">
            <a:avLst/>
          </a:prstGeom>
          <a:solidFill>
            <a:srgbClr val="AB082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3452813" y="6799263"/>
            <a:ext cx="1728787" cy="68262"/>
          </a:xfrm>
          <a:prstGeom prst="rect">
            <a:avLst/>
          </a:prstGeom>
          <a:solidFill>
            <a:srgbClr val="D6A90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180013" y="6799263"/>
            <a:ext cx="1727200" cy="68262"/>
          </a:xfrm>
          <a:prstGeom prst="rect">
            <a:avLst/>
          </a:prstGeom>
          <a:solidFill>
            <a:srgbClr val="115BA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altLang="zh-CN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8634413" y="6799263"/>
            <a:ext cx="547687" cy="68262"/>
          </a:xfrm>
          <a:prstGeom prst="rect">
            <a:avLst/>
          </a:prstGeom>
          <a:solidFill>
            <a:srgbClr val="AB082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altLang="zh-CN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6905625" y="6799263"/>
            <a:ext cx="1728788" cy="68262"/>
          </a:xfrm>
          <a:prstGeom prst="rect">
            <a:avLst/>
          </a:prstGeom>
          <a:solidFill>
            <a:srgbClr val="6DA1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2525" y="2513013"/>
            <a:ext cx="6457950" cy="677862"/>
          </a:xfrm>
        </p:spPr>
        <p:txBody>
          <a:bodyPr anchor="b">
            <a:spAutoFit/>
          </a:bodyPr>
          <a:lstStyle>
            <a:lvl1pPr algn="ctr">
              <a:spcBef>
                <a:spcPct val="60000"/>
              </a:spcBef>
              <a:spcAft>
                <a:spcPct val="20000"/>
              </a:spcAft>
              <a:defRPr sz="3500">
                <a:solidFill>
                  <a:srgbClr val="1560AB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7B8E8-CA9B-4A75-B09F-EC2D262546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3388" y="168275"/>
            <a:ext cx="2179637" cy="6105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1300" y="168275"/>
            <a:ext cx="6389688" cy="6105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0469-CC09-450B-8BCC-8F38A3DD79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300" y="168275"/>
            <a:ext cx="8721725" cy="4238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625600"/>
            <a:ext cx="8305800" cy="2247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400" y="4025900"/>
            <a:ext cx="8305800" cy="2247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4A6DB-74FB-49B6-BB77-0BDC377A84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300" y="168275"/>
            <a:ext cx="8721725" cy="4238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625600"/>
            <a:ext cx="4076700" cy="464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500" y="1625600"/>
            <a:ext cx="4076700" cy="464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38596-3D14-4332-92B8-A7961D5285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5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fld id="{E0B38B12-1142-47B1-B395-DD60CF08B1F7}" type="datetimeFigureOut">
              <a:rPr lang="zh-CN" altLang="en-US"/>
              <a:pPr>
                <a:defRPr/>
              </a:pPr>
              <a:t>2011/8/16</a:t>
            </a:fld>
            <a:endParaRPr lang="zh-CN" altLang="en-US"/>
          </a:p>
        </p:txBody>
      </p:sp>
      <p:sp>
        <p:nvSpPr>
          <p:cNvPr id="6" name="页脚占位符 16"/>
          <p:cNvSpPr>
            <a:spLocks noGrp="1"/>
          </p:cNvSpPr>
          <p:nvPr>
            <p:ph type="ftr" sz="quarter" idx="11"/>
          </p:nvPr>
        </p:nvSpPr>
        <p:spPr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3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784AD9C-A600-4317-B71D-6C52EDC966E1}" type="datetimeFigureOut">
              <a:rPr lang="en-US" altLang="zh-CN"/>
              <a:pPr>
                <a:defRPr/>
              </a:pPr>
              <a:t>8/16/2011</a:t>
            </a:fld>
            <a:endParaRPr lang="en-US" altLang="zh-CN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8414-5F1B-4FB0-ABFA-9B5D93302E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组合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任意多边形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1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1451E16-8CD9-42B6-9486-B40AD7939448}" type="datetimeFigureOut">
              <a:rPr lang="en-US"/>
              <a:pPr>
                <a:defRPr/>
              </a:pPr>
              <a:t>8/16/2011</a:t>
            </a:fld>
            <a:endParaRPr lang="en-US" dirty="0"/>
          </a:p>
        </p:txBody>
      </p:sp>
      <p:sp>
        <p:nvSpPr>
          <p:cNvPr id="12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63E2225-D5B6-4AD0-B21A-A2591AE92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219200" y="6096000"/>
            <a:ext cx="6000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13589B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www.gong</a:t>
            </a:r>
            <a:r>
              <a:rPr lang="en-US" altLang="zh-CN" b="1">
                <a:solidFill>
                  <a:srgbClr val="13589B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en-US" altLang="zh-CN">
                <a:solidFill>
                  <a:srgbClr val="13589B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chuang</a:t>
            </a:r>
            <a:r>
              <a:rPr lang="en-US" altLang="zh-CN" b="1">
                <a:solidFill>
                  <a:srgbClr val="13589B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en-US" altLang="zh-CN">
                <a:solidFill>
                  <a:srgbClr val="13589B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.com</a:t>
            </a:r>
          </a:p>
          <a:p>
            <a:pPr algn="ctr">
              <a:defRPr/>
            </a:pPr>
            <a:r>
              <a:rPr lang="zh-CN" altLang="en-US">
                <a:solidFill>
                  <a:srgbClr val="13589B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     公  （益）  创   （意）</a:t>
            </a:r>
          </a:p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E5CFB0-B757-417B-BEE0-C1AEDAA06A37}" type="datetimeFigureOut">
              <a:rPr lang="en-US"/>
              <a:pPr>
                <a:defRPr/>
              </a:pPr>
              <a:t>8/16/2011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6091EC-5C1F-4864-B8A2-7766ECA41F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燕尾形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6DCBC6-6186-4515-8051-F0882B38BE9D}" type="datetimeFigureOut">
              <a:rPr lang="en-US"/>
              <a:pPr>
                <a:defRPr/>
              </a:pPr>
              <a:t>8/16/2011</a:t>
            </a:fld>
            <a:endParaRPr 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E50EDE-3D81-4F5C-AD6C-DF8856B9D8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C8D17E-F245-4CEF-BE61-56D5822A0FEF}" type="datetimeFigureOut">
              <a:rPr lang="en-US"/>
              <a:pPr>
                <a:defRPr/>
              </a:pPr>
              <a:t>8/16/2011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65F0C1-4EAA-4859-9963-44875C6EE7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219200" y="6096000"/>
            <a:ext cx="6000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13589B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www.gong</a:t>
            </a:r>
            <a:r>
              <a:rPr lang="en-US" altLang="zh-CN" b="1">
                <a:solidFill>
                  <a:srgbClr val="13589B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en-US" altLang="zh-CN">
                <a:solidFill>
                  <a:srgbClr val="13589B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chuang</a:t>
            </a:r>
            <a:r>
              <a:rPr lang="en-US" altLang="zh-CN" b="1">
                <a:solidFill>
                  <a:srgbClr val="13589B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en-US" altLang="zh-CN">
                <a:solidFill>
                  <a:srgbClr val="13589B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.com</a:t>
            </a:r>
          </a:p>
          <a:p>
            <a:pPr algn="ctr">
              <a:defRPr/>
            </a:pPr>
            <a:r>
              <a:rPr lang="zh-CN" altLang="en-US">
                <a:solidFill>
                  <a:srgbClr val="13589B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     公  （益）  创   （意）</a:t>
            </a:r>
          </a:p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EE0F-921F-4687-9FAC-5D13F68059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36B677-8FDC-4D01-A77D-044615FB8960}" type="datetimeFigureOut">
              <a:rPr lang="en-US"/>
              <a:pPr>
                <a:defRPr/>
              </a:pPr>
              <a:t>8/16/2011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B42675-7268-431B-A704-2CA83FCC7E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93DB32-467A-4A64-88BB-F91DE3488FF3}" type="datetimeFigureOut">
              <a:rPr lang="en-US"/>
              <a:pPr>
                <a:defRPr/>
              </a:pPr>
              <a:t>8/16/2011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E3ABD1-6745-4AFB-9829-9A78DB356E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1500-E18A-4A7B-BB30-1C81112F42CD}" type="datetimeFigureOut">
              <a:rPr lang="en-US"/>
              <a:pPr>
                <a:defRPr/>
              </a:pPr>
              <a:t>8/16/2011</a:t>
            </a:fld>
            <a:endParaRPr lang="en-US" dirty="0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C3F88-27A9-4F11-8CF5-D4CC1446CA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31A4BC-6478-4171-98BD-7C713319F82F}" type="datetimeFigureOut">
              <a:rPr lang="en-US"/>
              <a:pPr>
                <a:defRPr/>
              </a:pPr>
              <a:t>8/16/2011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23FC4B-0F8B-4CAD-9B4D-C2A33FF305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任意多边形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燕尾形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燕尾形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670D93A-925D-47E1-88EB-79E8F18E6B87}" type="datetimeFigureOut">
              <a:rPr lang="en-US"/>
              <a:pPr>
                <a:defRPr/>
              </a:pPr>
              <a:t>8/16/2011</a:t>
            </a:fld>
            <a:endParaRPr lang="en-US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C1C164A-4058-40D4-A00C-1E09BB8BEE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444B-65F6-4D63-825D-5C943325BBB9}" type="datetimeFigureOut">
              <a:rPr lang="en-US"/>
              <a:pPr>
                <a:defRPr/>
              </a:pPr>
              <a:t>8/16/2011</a:t>
            </a:fld>
            <a:endParaRPr 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66AC-DDFD-4B8D-8549-989A4B8719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1435-F9D8-4BDC-B1D3-83B751CE6FE2}" type="datetimeFigureOut">
              <a:rPr lang="en-US"/>
              <a:pPr>
                <a:defRPr/>
              </a:pPr>
              <a:t>8/16/2011</a:t>
            </a:fld>
            <a:endParaRPr 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A193-5B36-4B26-BF95-B52452D103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D9D77-70E0-4BC0-9758-34B03F4023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6256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256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AAC06-DBC7-4D1C-AD12-9DCFF5E67C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6788-91F3-43F8-AAB7-BB7CF97F96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01E2-C1BD-49CB-9B05-65D54F40B3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19F2B-2694-4828-973F-70F50CDFC6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E6FF0-B367-41C9-AD90-A9EE052ECD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2592D-B6DE-4052-8FE2-2DB5DF9D25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5951538"/>
            <a:ext cx="9145588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256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3350" y="6483350"/>
            <a:ext cx="390525" cy="219075"/>
          </a:xfrm>
          <a:prstGeom prst="rect">
            <a:avLst/>
          </a:prstGeom>
          <a:noFill/>
          <a:ln w="38100" algn="ctr">
            <a:noFill/>
            <a:miter lim="800000"/>
            <a:headEnd type="none" w="lg" len="lg"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2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D7420727-7CD5-407D-A7F1-399BFACB79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3825"/>
            <a:ext cx="2895600" cy="247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2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6799263"/>
            <a:ext cx="1727200" cy="68262"/>
          </a:xfrm>
          <a:prstGeom prst="rect">
            <a:avLst/>
          </a:prstGeom>
          <a:solidFill>
            <a:srgbClr val="115BA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727200" y="6799263"/>
            <a:ext cx="1728788" cy="68262"/>
          </a:xfrm>
          <a:prstGeom prst="rect">
            <a:avLst/>
          </a:prstGeom>
          <a:solidFill>
            <a:srgbClr val="AB082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452813" y="6799263"/>
            <a:ext cx="1728787" cy="68262"/>
          </a:xfrm>
          <a:prstGeom prst="rect">
            <a:avLst/>
          </a:prstGeom>
          <a:solidFill>
            <a:srgbClr val="D6A90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180013" y="6799263"/>
            <a:ext cx="1727200" cy="68262"/>
          </a:xfrm>
          <a:prstGeom prst="rect">
            <a:avLst/>
          </a:prstGeom>
          <a:solidFill>
            <a:srgbClr val="115BA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altLang="zh-CN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8634413" y="6799263"/>
            <a:ext cx="547687" cy="68262"/>
          </a:xfrm>
          <a:prstGeom prst="rect">
            <a:avLst/>
          </a:prstGeom>
          <a:solidFill>
            <a:srgbClr val="AB082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altLang="zh-CN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905625" y="6799263"/>
            <a:ext cx="1728788" cy="68262"/>
          </a:xfrm>
          <a:prstGeom prst="rect">
            <a:avLst/>
          </a:prstGeom>
          <a:solidFill>
            <a:srgbClr val="6DA1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 flipV="1">
            <a:off x="0" y="0"/>
            <a:ext cx="5181600" cy="914400"/>
          </a:xfrm>
          <a:prstGeom prst="rect">
            <a:avLst/>
          </a:prstGeom>
          <a:gradFill rotWithShape="1">
            <a:gsLst>
              <a:gs pos="0">
                <a:srgbClr val="C7C7C7">
                  <a:alpha val="85001"/>
                </a:srgbClr>
              </a:gs>
              <a:gs pos="100000">
                <a:srgbClr val="C7C7C7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168275"/>
            <a:ext cx="872172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394" r:id="rId12"/>
    <p:sldLayoutId id="2147484395" r:id="rId13"/>
    <p:sldLayoutId id="2147484401" r:id="rId14"/>
    <p:sldLayoutId id="2147484402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3C3C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3C3C3C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3C3C3C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3C3C3C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3C3C3C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3C3C3C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3C3C3C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3C3C3C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3C3C3C"/>
          </a:solidFill>
          <a:latin typeface="Arial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45000"/>
        </a:spcBef>
        <a:spcAft>
          <a:spcPct val="5000"/>
        </a:spcAft>
        <a:buClr>
          <a:schemeClr val="tx1"/>
        </a:buClr>
        <a:buSzPct val="110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82575" algn="l" rtl="0" eaLnBrk="0" fontAlgn="base" hangingPunct="0">
        <a:lnSpc>
          <a:spcPct val="90000"/>
        </a:lnSpc>
        <a:spcBef>
          <a:spcPct val="45000"/>
        </a:spcBef>
        <a:spcAft>
          <a:spcPct val="5000"/>
        </a:spcAft>
        <a:buClr>
          <a:schemeClr val="tx1"/>
        </a:buClr>
        <a:buSzPct val="110000"/>
        <a:buChar char="–"/>
        <a:defRPr sz="2000">
          <a:solidFill>
            <a:schemeClr val="tx1"/>
          </a:solidFill>
          <a:latin typeface="+mn-lt"/>
        </a:defRPr>
      </a:lvl2pPr>
      <a:lvl3pPr marL="1023938" indent="-227013" algn="l" rtl="0" eaLnBrk="0" fontAlgn="base" hangingPunct="0">
        <a:lnSpc>
          <a:spcPct val="90000"/>
        </a:lnSpc>
        <a:spcBef>
          <a:spcPct val="45000"/>
        </a:spcBef>
        <a:spcAft>
          <a:spcPct val="5000"/>
        </a:spcAft>
        <a:buClr>
          <a:schemeClr val="tx1"/>
        </a:buClr>
        <a:buSzPct val="110000"/>
        <a:buChar char="•"/>
        <a:defRPr sz="2400">
          <a:solidFill>
            <a:schemeClr val="tx1"/>
          </a:solidFill>
          <a:latin typeface="+mn-lt"/>
        </a:defRPr>
      </a:lvl3pPr>
      <a:lvl4pPr marL="1484313" indent="-284163" algn="l" rtl="0" eaLnBrk="0" fontAlgn="base" hangingPunct="0">
        <a:lnSpc>
          <a:spcPct val="90000"/>
        </a:lnSpc>
        <a:spcBef>
          <a:spcPct val="45000"/>
        </a:spcBef>
        <a:spcAft>
          <a:spcPct val="5000"/>
        </a:spcAft>
        <a:buClr>
          <a:schemeClr val="tx1"/>
        </a:buClr>
        <a:buSzPct val="110000"/>
        <a:buChar char="–"/>
        <a:defRPr sz="2000">
          <a:solidFill>
            <a:schemeClr val="tx1"/>
          </a:solidFill>
          <a:latin typeface="+mn-lt"/>
        </a:defRPr>
      </a:lvl4pPr>
      <a:lvl5pPr marL="1884363" indent="-231775" algn="l" rtl="0" eaLnBrk="0" fontAlgn="base" hangingPunct="0">
        <a:lnSpc>
          <a:spcPct val="90000"/>
        </a:lnSpc>
        <a:spcBef>
          <a:spcPct val="45000"/>
        </a:spcBef>
        <a:spcAft>
          <a:spcPct val="5000"/>
        </a:spcAft>
        <a:buClr>
          <a:schemeClr val="tx1"/>
        </a:buClr>
        <a:buSzPct val="110000"/>
        <a:buChar char="»"/>
        <a:defRPr sz="2000">
          <a:solidFill>
            <a:schemeClr val="tx1"/>
          </a:solidFill>
          <a:latin typeface="+mn-lt"/>
        </a:defRPr>
      </a:lvl5pPr>
      <a:lvl6pPr marL="2341563" indent="-231775" algn="l" rtl="0" fontAlgn="base">
        <a:lnSpc>
          <a:spcPct val="90000"/>
        </a:lnSpc>
        <a:spcBef>
          <a:spcPct val="45000"/>
        </a:spcBef>
        <a:spcAft>
          <a:spcPct val="5000"/>
        </a:spcAft>
        <a:buClr>
          <a:schemeClr val="tx1"/>
        </a:buClr>
        <a:buSzPct val="110000"/>
        <a:buChar char="»"/>
        <a:defRPr>
          <a:solidFill>
            <a:schemeClr val="tx1"/>
          </a:solidFill>
          <a:latin typeface="+mn-lt"/>
        </a:defRPr>
      </a:lvl6pPr>
      <a:lvl7pPr marL="2798763" indent="-231775" algn="l" rtl="0" fontAlgn="base">
        <a:lnSpc>
          <a:spcPct val="90000"/>
        </a:lnSpc>
        <a:spcBef>
          <a:spcPct val="45000"/>
        </a:spcBef>
        <a:spcAft>
          <a:spcPct val="5000"/>
        </a:spcAft>
        <a:buClr>
          <a:schemeClr val="tx1"/>
        </a:buClr>
        <a:buSzPct val="110000"/>
        <a:buChar char="»"/>
        <a:defRPr>
          <a:solidFill>
            <a:schemeClr val="tx1"/>
          </a:solidFill>
          <a:latin typeface="+mn-lt"/>
        </a:defRPr>
      </a:lvl7pPr>
      <a:lvl8pPr marL="3255963" indent="-231775" algn="l" rtl="0" fontAlgn="base">
        <a:lnSpc>
          <a:spcPct val="90000"/>
        </a:lnSpc>
        <a:spcBef>
          <a:spcPct val="45000"/>
        </a:spcBef>
        <a:spcAft>
          <a:spcPct val="5000"/>
        </a:spcAft>
        <a:buClr>
          <a:schemeClr val="tx1"/>
        </a:buClr>
        <a:buSzPct val="110000"/>
        <a:buChar char="»"/>
        <a:defRPr>
          <a:solidFill>
            <a:schemeClr val="tx1"/>
          </a:solidFill>
          <a:latin typeface="+mn-lt"/>
        </a:defRPr>
      </a:lvl8pPr>
      <a:lvl9pPr marL="3713163" indent="-231775" algn="l" rtl="0" fontAlgn="base">
        <a:lnSpc>
          <a:spcPct val="90000"/>
        </a:lnSpc>
        <a:spcBef>
          <a:spcPct val="45000"/>
        </a:spcBef>
        <a:spcAft>
          <a:spcPct val="5000"/>
        </a:spcAft>
        <a:buClr>
          <a:schemeClr val="tx1"/>
        </a:buClr>
        <a:buSzPct val="11000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057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85D2DC3C-0D95-41F9-9A31-51B98B91C8C8}" type="datetimeFigureOut">
              <a:rPr lang="en-US"/>
              <a:pPr>
                <a:defRPr/>
              </a:pPr>
              <a:t>8/16/2011</a:t>
            </a:fld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4355972C-F92C-43A0-AD85-9F7545D03C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396" r:id="rId7"/>
    <p:sldLayoutId id="2147484409" r:id="rId8"/>
    <p:sldLayoutId id="2147484410" r:id="rId9"/>
    <p:sldLayoutId id="2147484397" r:id="rId10"/>
    <p:sldLayoutId id="21474843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v.youku.com/v_playlist/f2586580o1p22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68.jpeg"/><Relationship Id="rId16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5" Type="http://schemas.openxmlformats.org/officeDocument/2006/relationships/image" Target="../media/image8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image" Target="../media/image94.jpeg"/><Relationship Id="rId18" Type="http://schemas.openxmlformats.org/officeDocument/2006/relationships/image" Target="../media/image99.jpeg"/><Relationship Id="rId3" Type="http://schemas.openxmlformats.org/officeDocument/2006/relationships/image" Target="../media/image84.jpeg"/><Relationship Id="rId21" Type="http://schemas.openxmlformats.org/officeDocument/2006/relationships/image" Target="../media/image102.jpeg"/><Relationship Id="rId7" Type="http://schemas.openxmlformats.org/officeDocument/2006/relationships/image" Target="../media/image88.jpeg"/><Relationship Id="rId12" Type="http://schemas.openxmlformats.org/officeDocument/2006/relationships/image" Target="../media/image93.jpeg"/><Relationship Id="rId17" Type="http://schemas.openxmlformats.org/officeDocument/2006/relationships/image" Target="../media/image98.jpeg"/><Relationship Id="rId2" Type="http://schemas.openxmlformats.org/officeDocument/2006/relationships/image" Target="../media/image83.jpeg"/><Relationship Id="rId16" Type="http://schemas.openxmlformats.org/officeDocument/2006/relationships/image" Target="../media/image97.jpeg"/><Relationship Id="rId20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11" Type="http://schemas.openxmlformats.org/officeDocument/2006/relationships/image" Target="../media/image92.jpeg"/><Relationship Id="rId5" Type="http://schemas.openxmlformats.org/officeDocument/2006/relationships/image" Target="../media/image86.jpeg"/><Relationship Id="rId15" Type="http://schemas.openxmlformats.org/officeDocument/2006/relationships/image" Target="../media/image96.jpeg"/><Relationship Id="rId10" Type="http://schemas.openxmlformats.org/officeDocument/2006/relationships/image" Target="../media/image91.jpeg"/><Relationship Id="rId19" Type="http://schemas.openxmlformats.org/officeDocument/2006/relationships/image" Target="../media/image100.jpeg"/><Relationship Id="rId4" Type="http://schemas.openxmlformats.org/officeDocument/2006/relationships/image" Target="../media/image85.jpeg"/><Relationship Id="rId9" Type="http://schemas.openxmlformats.org/officeDocument/2006/relationships/image" Target="../media/image90.jpeg"/><Relationship Id="rId14" Type="http://schemas.openxmlformats.org/officeDocument/2006/relationships/image" Target="../media/image9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ng1chuang1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v.youku.com/v_playlist/f2586580o1p7.html" TargetMode="External"/><Relationship Id="rId2" Type="http://schemas.openxmlformats.org/officeDocument/2006/relationships/hyperlink" Target="http://u.youku.com/&#30410;&#26262;&#20013;&#21326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.youku.com/v_playlist/f2586580o1p16.html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12"/>
          <p:cNvSpPr>
            <a:spLocks noChangeShapeType="1"/>
          </p:cNvSpPr>
          <p:nvPr/>
        </p:nvSpPr>
        <p:spPr bwMode="auto">
          <a:xfrm>
            <a:off x="3048000" y="1371600"/>
            <a:ext cx="45719" cy="3733800"/>
          </a:xfrm>
          <a:prstGeom prst="line">
            <a:avLst/>
          </a:prstGeom>
          <a:ln w="9525">
            <a:solidFill>
              <a:srgbClr val="FFC000"/>
            </a:solidFill>
            <a:prstDash val="sysDot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5124" name="Picture 5" descr="益暖_爱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00200"/>
            <a:ext cx="4616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-304800" y="5715000"/>
            <a:ext cx="7620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0" scaled="1"/>
                  <a:tileRect/>
                </a:gradFill>
                <a:effectLst/>
                <a:latin typeface="+mn-ea"/>
                <a:ea typeface="+mn-ea"/>
              </a:rPr>
              <a:t>谷歌</a:t>
            </a:r>
            <a:r>
              <a:rPr lang="zh-CN" altLang="en-US" sz="4000" b="1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0" scaled="1"/>
                  <a:tileRect/>
                </a:gradFill>
                <a:effectLst/>
                <a:latin typeface="+mn-ea"/>
                <a:ea typeface="+mn-ea"/>
              </a:rPr>
              <a:t>杯大学生</a:t>
            </a:r>
            <a:r>
              <a:rPr lang="zh-CN" altLang="en-US" sz="4000" b="1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0" scaled="1"/>
                  <a:tileRect/>
                </a:gradFill>
                <a:effectLst/>
                <a:latin typeface="+mn-ea"/>
                <a:ea typeface="+mn-ea"/>
              </a:rPr>
              <a:t>公益创意大赛</a:t>
            </a:r>
          </a:p>
        </p:txBody>
      </p:sp>
      <p:pic>
        <p:nvPicPr>
          <p:cNvPr id="6" name="图片 5" descr="图片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000" y="2819400"/>
            <a:ext cx="2057400" cy="914400"/>
          </a:xfrm>
          <a:prstGeom prst="rect">
            <a:avLst/>
          </a:prstGeom>
        </p:spPr>
      </p:pic>
    </p:spTree>
  </p:cSld>
  <p:clrMapOvr>
    <a:masterClrMapping/>
  </p:clrMapOvr>
  <p:transition spd="slow" advTm="4375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EFBA00"/>
              </a:buClr>
              <a:buFont typeface="Wingdings 2" pitchFamily="18" charset="2"/>
              <a:buChar char=""/>
            </a:pPr>
            <a:r>
              <a:rPr lang="zh-CN" altLang="en-US" sz="2000" dirty="0" smtClean="0">
                <a:solidFill>
                  <a:schemeClr val="tx2"/>
                </a:solidFill>
                <a:ea typeface="宋体" charset="-122"/>
              </a:rPr>
              <a:t> </a:t>
            </a:r>
            <a:r>
              <a:rPr lang="zh-CN" altLang="en-US" sz="2400" b="1" dirty="0" smtClean="0">
                <a:solidFill>
                  <a:schemeClr val="tx2"/>
                </a:solidFill>
                <a:ea typeface="宋体" charset="-122"/>
              </a:rPr>
              <a:t>鼓励中国大学生参与社会服务，提高他们的社会责任感</a:t>
            </a:r>
            <a:endParaRPr lang="en-US" altLang="zh-CN" sz="2400" b="1" dirty="0" smtClean="0">
              <a:solidFill>
                <a:schemeClr val="tx2"/>
              </a:solidFill>
              <a:ea typeface="宋体" charset="-122"/>
            </a:endParaRPr>
          </a:p>
          <a:p>
            <a:pPr marL="0" indent="0" eaLnBrk="1" hangingPunct="1">
              <a:spcAft>
                <a:spcPct val="0"/>
              </a:spcAft>
              <a:buClr>
                <a:srgbClr val="EFBA00"/>
              </a:buClr>
              <a:buFont typeface="Wingdings 2" pitchFamily="18" charset="2"/>
              <a:buChar char=""/>
            </a:pPr>
            <a:endParaRPr lang="en-US" altLang="zh-CN" sz="2400" b="1" dirty="0" smtClean="0">
              <a:solidFill>
                <a:schemeClr val="tx2"/>
              </a:solidFill>
              <a:ea typeface="宋体" charset="-122"/>
            </a:endParaRPr>
          </a:p>
          <a:p>
            <a:pPr marL="0" indent="0" eaLnBrk="1" hangingPunct="1">
              <a:spcAft>
                <a:spcPct val="0"/>
              </a:spcAft>
              <a:buClr>
                <a:srgbClr val="1BA823"/>
              </a:buClr>
              <a:buFont typeface="Wingdings 2" pitchFamily="18" charset="2"/>
              <a:buChar char=""/>
            </a:pPr>
            <a:r>
              <a:rPr lang="zh-CN" altLang="en-US" sz="2400" b="1" dirty="0" smtClean="0">
                <a:solidFill>
                  <a:schemeClr val="tx2"/>
                </a:solidFill>
                <a:ea typeface="宋体" charset="-122"/>
              </a:rPr>
              <a:t> 提供一个同学们展示创意的平台</a:t>
            </a:r>
            <a:endParaRPr lang="en-US" altLang="zh-CN" sz="2400" b="1" dirty="0" smtClean="0">
              <a:solidFill>
                <a:schemeClr val="tx2"/>
              </a:solidFill>
              <a:ea typeface="宋体" charset="-122"/>
            </a:endParaRPr>
          </a:p>
          <a:p>
            <a:pPr marL="448056" indent="-384048" fontAlgn="auto">
              <a:spcAft>
                <a:spcPts val="0"/>
              </a:spcAft>
              <a:buNone/>
              <a:defRPr/>
            </a:pPr>
            <a:endParaRPr lang="en-US" altLang="zh-CN" sz="2400" b="1" dirty="0" smtClean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 marL="360000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CN" altLang="en-US" sz="24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为社会探索那些有价值、可推广的公益项目</a:t>
            </a:r>
            <a:endParaRPr lang="en-US" altLang="zh-CN" sz="2400" b="1" dirty="0" smtClean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  <a:p>
            <a:pPr marL="0" indent="0" eaLnBrk="1" hangingPunct="1">
              <a:spcAft>
                <a:spcPct val="0"/>
              </a:spcAft>
              <a:buClr>
                <a:srgbClr val="E21B00"/>
              </a:buClr>
              <a:buFont typeface="Wingdings 2" pitchFamily="18" charset="2"/>
              <a:buNone/>
            </a:pPr>
            <a:endParaRPr lang="en-US" altLang="zh-CN" sz="2400" b="1" dirty="0" smtClean="0">
              <a:solidFill>
                <a:schemeClr val="tx2"/>
              </a:solidFill>
              <a:ea typeface="宋体" charset="-122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FF"/>
              </a:buClr>
              <a:buFont typeface="Wingdings 2" pitchFamily="18" charset="2"/>
              <a:buChar char=""/>
            </a:pPr>
            <a:r>
              <a:rPr lang="zh-CN" altLang="en-US" sz="2400" b="1" dirty="0" smtClean="0">
                <a:solidFill>
                  <a:schemeClr val="tx2"/>
                </a:solidFill>
                <a:ea typeface="宋体" charset="-122"/>
              </a:rPr>
              <a:t> 为积极的社会改变播下种子</a:t>
            </a:r>
            <a:endParaRPr lang="en-US" altLang="zh-CN" sz="2400" b="1" dirty="0" smtClean="0">
              <a:solidFill>
                <a:schemeClr val="tx2"/>
              </a:solidFill>
              <a:ea typeface="宋体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52400"/>
            <a:ext cx="5105400" cy="5220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公益创意比赛的目的</a:t>
            </a: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14"/>
          <p:cNvSpPr txBox="1">
            <a:spLocks noChangeArrowheads="1"/>
          </p:cNvSpPr>
          <p:nvPr/>
        </p:nvSpPr>
        <p:spPr bwMode="auto">
          <a:xfrm>
            <a:off x="228600" y="99060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zh-CN" altLang="en-US" sz="2000" b="1" dirty="0">
                <a:solidFill>
                  <a:schemeClr val="tx1">
                    <a:lumMod val="95000"/>
                  </a:schemeClr>
                </a:solidFill>
                <a:latin typeface="+mj-ea"/>
                <a:ea typeface="+mj-ea"/>
              </a:rPr>
              <a:t>高校学子为做出最有创新性和可行性、并能在暑期实施的创意而展开竞争；</a:t>
            </a:r>
            <a:endParaRPr lang="en-US" altLang="zh-CN" sz="2000" b="1" dirty="0">
              <a:solidFill>
                <a:schemeClr val="tx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357188" y="2590800"/>
            <a:ext cx="292893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关注领域</a:t>
            </a:r>
            <a:r>
              <a:rPr lang="en-US" altLang="zh-CN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:</a:t>
            </a:r>
            <a:r>
              <a:rPr lang="en-US" altLang="zh-CN" b="1" dirty="0">
                <a:latin typeface="+mj-ea"/>
                <a:ea typeface="+mj-ea"/>
              </a:rPr>
              <a:t> </a:t>
            </a:r>
          </a:p>
          <a:p>
            <a:pPr>
              <a:defRPr/>
            </a:pPr>
            <a:r>
              <a:rPr lang="en-US" altLang="zh-CN">
                <a:ea typeface="宋体" pitchFamily="2" charset="-122"/>
              </a:rPr>
              <a:t>    </a:t>
            </a:r>
            <a:r>
              <a:rPr lang="en-US" altLang="zh-CN" smtClean="0">
                <a:ea typeface="宋体" pitchFamily="2" charset="-122"/>
              </a:rPr>
              <a:t> </a:t>
            </a:r>
            <a:r>
              <a:rPr lang="zh-CN" altLang="en-US" dirty="0">
                <a:latin typeface="+mj-ea"/>
                <a:ea typeface="+mj-ea"/>
              </a:rPr>
              <a:t>教育</a:t>
            </a:r>
            <a:endParaRPr lang="en-US" altLang="zh-CN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zh-CN" dirty="0">
                <a:latin typeface="+mj-ea"/>
                <a:ea typeface="+mj-ea"/>
              </a:rPr>
              <a:t>     </a:t>
            </a:r>
            <a:r>
              <a:rPr lang="zh-CN" altLang="en-US" dirty="0">
                <a:latin typeface="+mj-ea"/>
                <a:ea typeface="+mj-ea"/>
              </a:rPr>
              <a:t>缓解贫穷</a:t>
            </a:r>
            <a:endParaRPr lang="en-US" altLang="zh-CN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zh-CN" dirty="0">
                <a:latin typeface="+mj-ea"/>
                <a:ea typeface="+mj-ea"/>
              </a:rPr>
              <a:t>     </a:t>
            </a:r>
            <a:r>
              <a:rPr lang="zh-CN" altLang="en-US" dirty="0">
                <a:latin typeface="+mj-ea"/>
                <a:ea typeface="+mj-ea"/>
              </a:rPr>
              <a:t>环境保护</a:t>
            </a:r>
            <a:endParaRPr lang="en-US" altLang="zh-CN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zh-CN" dirty="0">
                <a:latin typeface="+mj-ea"/>
                <a:ea typeface="+mj-ea"/>
              </a:rPr>
              <a:t>     </a:t>
            </a:r>
            <a:r>
              <a:rPr lang="zh-CN" altLang="en-US" dirty="0">
                <a:latin typeface="+mj-ea"/>
                <a:ea typeface="+mj-ea"/>
              </a:rPr>
              <a:t>残疾人</a:t>
            </a:r>
            <a:endParaRPr lang="en-US" altLang="zh-CN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zh-CN" dirty="0">
                <a:latin typeface="+mj-ea"/>
                <a:ea typeface="+mj-ea"/>
              </a:rPr>
              <a:t>     </a:t>
            </a:r>
            <a:r>
              <a:rPr lang="zh-CN" altLang="en-US" dirty="0">
                <a:latin typeface="+mj-ea"/>
                <a:ea typeface="+mj-ea"/>
              </a:rPr>
              <a:t>妇女和儿童</a:t>
            </a:r>
            <a:endParaRPr lang="en-US" altLang="zh-CN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zh-CN" dirty="0">
                <a:latin typeface="+mj-ea"/>
                <a:ea typeface="+mj-ea"/>
              </a:rPr>
              <a:t>     </a:t>
            </a:r>
            <a:r>
              <a:rPr lang="zh-CN" altLang="en-US" dirty="0">
                <a:latin typeface="+mj-ea"/>
                <a:ea typeface="+mj-ea"/>
              </a:rPr>
              <a:t>健康</a:t>
            </a:r>
            <a:endParaRPr lang="en-US" altLang="zh-CN" dirty="0"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dirty="0">
                <a:latin typeface="+mj-ea"/>
                <a:ea typeface="+mj-ea"/>
              </a:rPr>
              <a:t>     文化保护</a:t>
            </a:r>
            <a:r>
              <a:rPr lang="en-US" altLang="zh-CN" dirty="0">
                <a:latin typeface="+mj-ea"/>
                <a:ea typeface="+mj-ea"/>
              </a:rPr>
              <a:t>        </a:t>
            </a:r>
          </a:p>
          <a:p>
            <a:pPr>
              <a:defRPr/>
            </a:pPr>
            <a:r>
              <a:rPr lang="en-US" altLang="zh-CN" dirty="0">
                <a:latin typeface="+mj-ea"/>
                <a:ea typeface="+mj-ea"/>
              </a:rPr>
              <a:t>     </a:t>
            </a:r>
            <a:r>
              <a:rPr lang="zh-CN" altLang="en-US" dirty="0">
                <a:latin typeface="+mj-ea"/>
                <a:ea typeface="+mj-ea"/>
              </a:rPr>
              <a:t>数码鸿沟</a:t>
            </a:r>
            <a:endParaRPr lang="en-US" altLang="zh-CN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zh-CN" dirty="0">
                <a:latin typeface="+mj-ea"/>
                <a:ea typeface="+mj-ea"/>
              </a:rPr>
              <a:t>     </a:t>
            </a:r>
            <a:r>
              <a:rPr lang="zh-CN" altLang="en-US" dirty="0">
                <a:latin typeface="+mj-ea"/>
                <a:ea typeface="+mj-ea"/>
              </a:rPr>
              <a:t>社会企业家精神</a:t>
            </a:r>
            <a:endParaRPr lang="en-US" altLang="zh-CN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zh-CN" dirty="0">
                <a:latin typeface="+mj-ea"/>
                <a:ea typeface="+mj-ea"/>
              </a:rPr>
              <a:t>     ……</a:t>
            </a:r>
          </a:p>
        </p:txBody>
      </p:sp>
      <p:sp>
        <p:nvSpPr>
          <p:cNvPr id="21508" name="Slide Number Placeholder 3">
            <a:hlinkClick r:id="rId2" action="ppaction://hlinksldjump"/>
          </p:cNvPr>
          <p:cNvSpPr txBox="1">
            <a:spLocks noGrp="1"/>
          </p:cNvSpPr>
          <p:nvPr/>
        </p:nvSpPr>
        <p:spPr bwMode="gray">
          <a:xfrm>
            <a:off x="7010400" y="5943600"/>
            <a:ext cx="1909763" cy="481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1284765-A115-414D-BEAD-68C20B16A92C}" type="slidenum">
              <a:rPr lang="en-US" altLang="zh-CN" sz="900">
                <a:solidFill>
                  <a:schemeClr val="bg2"/>
                </a:solidFill>
              </a:rPr>
              <a:pPr algn="ctr"/>
              <a:t>11</a:t>
            </a:fld>
            <a:endParaRPr lang="en-US" altLang="zh-CN" sz="900" dirty="0">
              <a:solidFill>
                <a:schemeClr val="bg2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00400" y="1752600"/>
            <a:ext cx="5486400" cy="4159162"/>
            <a:chOff x="3080273" y="1409763"/>
            <a:chExt cx="5982797" cy="4378005"/>
          </a:xfrm>
          <a:solidFill>
            <a:schemeClr val="accent2">
              <a:lumMod val="60000"/>
              <a:lumOff val="40000"/>
            </a:schemeClr>
          </a:solidFill>
          <a:scene3d>
            <a:camera prst="perspectiveFront" fov="5100000">
              <a:rot lat="0" lon="900004" rev="0"/>
            </a:camera>
            <a:lightRig rig="flood" dir="t">
              <a:rot lat="0" lon="0" rev="13800000"/>
            </a:lightRig>
          </a:scene3d>
        </p:grpSpPr>
        <p:sp>
          <p:nvSpPr>
            <p:cNvPr id="11271" name="Oval 4"/>
            <p:cNvSpPr>
              <a:spLocks noChangeArrowheads="1"/>
            </p:cNvSpPr>
            <p:nvPr/>
          </p:nvSpPr>
          <p:spPr bwMode="auto">
            <a:xfrm>
              <a:off x="5074538" y="3250467"/>
              <a:ext cx="1911170" cy="1046835"/>
            </a:xfrm>
            <a:prstGeom prst="ellipse">
              <a:avLst/>
            </a:prstGeom>
            <a:grpFill/>
            <a:ln w="9525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 b="1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公益创意大赛</a:t>
              </a:r>
              <a:endParaRPr lang="en-US" altLang="zh-CN" sz="20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272" name="Oval 5"/>
            <p:cNvSpPr>
              <a:spLocks noChangeArrowheads="1"/>
            </p:cNvSpPr>
            <p:nvPr/>
          </p:nvSpPr>
          <p:spPr bwMode="auto">
            <a:xfrm>
              <a:off x="4825255" y="1409763"/>
              <a:ext cx="2077360" cy="1181036"/>
            </a:xfrm>
            <a:prstGeom prst="ellipse">
              <a:avLst/>
            </a:prstGeom>
            <a:grpFill/>
            <a:ln w="9525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softRound"/>
              <a:bevelB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社会问题</a:t>
              </a:r>
              <a:endParaRPr lang="en-US" altLang="zh-CN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endParaRPr>
            </a:p>
            <a:p>
              <a:pPr algn="ctr">
                <a:defRPr/>
              </a:pPr>
              <a:r>
                <a:rPr lang="en-US" altLang="zh-CN" b="1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&amp;</a:t>
              </a:r>
            </a:p>
            <a:p>
              <a:pPr algn="ctr">
                <a:defRPr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需要帮助的人</a:t>
              </a:r>
              <a:endParaRPr lang="en-US" altLang="zh-CN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273" name="Oval 7"/>
            <p:cNvSpPr>
              <a:spLocks noChangeArrowheads="1"/>
            </p:cNvSpPr>
            <p:nvPr/>
          </p:nvSpPr>
          <p:spPr bwMode="auto">
            <a:xfrm>
              <a:off x="3080273" y="4618140"/>
              <a:ext cx="1971185" cy="1169628"/>
            </a:xfrm>
            <a:prstGeom prst="ellipse">
              <a:avLst/>
            </a:prstGeom>
            <a:grpFill/>
            <a:ln w="9525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 b="1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高校同学</a:t>
              </a:r>
            </a:p>
          </p:txBody>
        </p:sp>
        <p:sp>
          <p:nvSpPr>
            <p:cNvPr id="11274" name="Oval 8"/>
            <p:cNvSpPr>
              <a:spLocks noChangeArrowheads="1"/>
            </p:cNvSpPr>
            <p:nvPr/>
          </p:nvSpPr>
          <p:spPr bwMode="auto">
            <a:xfrm>
              <a:off x="6985710" y="4618140"/>
              <a:ext cx="1661888" cy="1122931"/>
            </a:xfrm>
            <a:prstGeom prst="ellipse">
              <a:avLst/>
            </a:prstGeom>
            <a:grpFill/>
            <a:ln w="9525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谷歌</a:t>
              </a:r>
              <a:endParaRPr lang="en-US" altLang="zh-CN" sz="24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275" name="Line 9"/>
            <p:cNvSpPr>
              <a:spLocks noChangeShapeType="1"/>
            </p:cNvSpPr>
            <p:nvPr/>
          </p:nvSpPr>
          <p:spPr bwMode="auto">
            <a:xfrm flipV="1">
              <a:off x="4908350" y="4273983"/>
              <a:ext cx="486008" cy="424366"/>
            </a:xfrm>
            <a:prstGeom prst="line">
              <a:avLst/>
            </a:prstGeom>
            <a:grpFill/>
            <a:ln w="38100" cmpd="dbl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276" name="Line 10"/>
            <p:cNvSpPr>
              <a:spLocks noChangeShapeType="1"/>
            </p:cNvSpPr>
            <p:nvPr/>
          </p:nvSpPr>
          <p:spPr bwMode="auto">
            <a:xfrm flipH="1" flipV="1">
              <a:off x="6736427" y="4217093"/>
              <a:ext cx="609805" cy="405561"/>
            </a:xfrm>
            <a:prstGeom prst="line">
              <a:avLst/>
            </a:prstGeom>
            <a:grpFill/>
            <a:ln w="38100" cmpd="dbl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277" name="Line 11"/>
            <p:cNvSpPr>
              <a:spLocks noChangeShapeType="1"/>
            </p:cNvSpPr>
            <p:nvPr/>
          </p:nvSpPr>
          <p:spPr bwMode="auto">
            <a:xfrm flipV="1">
              <a:off x="6003957" y="2628286"/>
              <a:ext cx="0" cy="481612"/>
            </a:xfrm>
            <a:prstGeom prst="line">
              <a:avLst/>
            </a:prstGeom>
            <a:grpFill/>
            <a:ln w="38100" cmpd="dbl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278" name="Text Box 12"/>
            <p:cNvSpPr txBox="1">
              <a:spLocks noChangeArrowheads="1"/>
            </p:cNvSpPr>
            <p:nvPr/>
          </p:nvSpPr>
          <p:spPr bwMode="auto">
            <a:xfrm>
              <a:off x="3578839" y="4136883"/>
              <a:ext cx="1758087" cy="388765"/>
            </a:xfrm>
            <a:prstGeom prst="rect">
              <a:avLst/>
            </a:prstGeom>
            <a:grpFill/>
            <a:ln w="9525">
              <a:solidFill>
                <a:schemeClr val="bg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b="1" dirty="0">
                  <a:latin typeface="宋体" pitchFamily="2" charset="-122"/>
                  <a:ea typeface="宋体" pitchFamily="2" charset="-122"/>
                </a:rPr>
                <a:t>创意</a:t>
              </a:r>
              <a:r>
                <a:rPr lang="en-US" altLang="zh-CN" b="1" dirty="0">
                  <a:latin typeface="宋体" pitchFamily="2" charset="-122"/>
                  <a:ea typeface="宋体" pitchFamily="2" charset="-122"/>
                </a:rPr>
                <a:t> + </a:t>
              </a:r>
              <a:r>
                <a:rPr lang="zh-CN" altLang="en-US" b="1" dirty="0">
                  <a:latin typeface="宋体" pitchFamily="2" charset="-122"/>
                  <a:ea typeface="宋体" pitchFamily="2" charset="-122"/>
                </a:rPr>
                <a:t>时间</a:t>
              </a:r>
              <a:endParaRPr lang="en-US" altLang="zh-CN" b="1" dirty="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1279" name="Text Box 14"/>
            <p:cNvSpPr txBox="1">
              <a:spLocks noChangeArrowheads="1"/>
            </p:cNvSpPr>
            <p:nvPr/>
          </p:nvSpPr>
          <p:spPr bwMode="auto">
            <a:xfrm>
              <a:off x="6705601" y="3816046"/>
              <a:ext cx="2357469" cy="826125"/>
            </a:xfrm>
            <a:prstGeom prst="rect">
              <a:avLst/>
            </a:prstGeom>
            <a:grpFill/>
            <a:ln w="9525">
              <a:solidFill>
                <a:schemeClr val="bg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b="1" dirty="0">
                  <a:ea typeface="宋体" pitchFamily="2" charset="-122"/>
                </a:rPr>
                <a:t>资金支持</a:t>
              </a:r>
              <a:r>
                <a:rPr lang="en-US" altLang="zh-CN" b="1" dirty="0">
                  <a:ea typeface="宋体" pitchFamily="2" charset="-122"/>
                </a:rPr>
                <a:t>&amp;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altLang="zh-CN" b="1" dirty="0">
                  <a:ea typeface="宋体" pitchFamily="2" charset="-122"/>
                </a:rPr>
                <a:t> </a:t>
              </a:r>
              <a:r>
                <a:rPr lang="zh-CN" altLang="en-US" b="1" dirty="0">
                  <a:ea typeface="宋体" pitchFamily="2" charset="-122"/>
                </a:rPr>
                <a:t>资源支持</a:t>
              </a:r>
              <a:endParaRPr lang="en-US" altLang="zh-CN" b="1" dirty="0">
                <a:ea typeface="宋体" pitchFamily="2" charset="-122"/>
              </a:endParaRPr>
            </a:p>
          </p:txBody>
        </p:sp>
        <p:sp>
          <p:nvSpPr>
            <p:cNvPr id="11280" name="Text Box 15"/>
            <p:cNvSpPr txBox="1">
              <a:spLocks noChangeArrowheads="1"/>
            </p:cNvSpPr>
            <p:nvPr/>
          </p:nvSpPr>
          <p:spPr bwMode="auto">
            <a:xfrm>
              <a:off x="5633993" y="2639251"/>
              <a:ext cx="2198764" cy="388765"/>
            </a:xfrm>
            <a:prstGeom prst="rect">
              <a:avLst/>
            </a:prstGeom>
            <a:grpFill/>
            <a:ln w="9525">
              <a:solidFill>
                <a:schemeClr val="bg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ea typeface="宋体" pitchFamily="2" charset="-122"/>
                </a:rPr>
                <a:t>服务</a:t>
              </a:r>
              <a:r>
                <a:rPr lang="en-US" altLang="zh-CN" b="1" dirty="0">
                  <a:ea typeface="宋体" pitchFamily="2" charset="-122"/>
                </a:rPr>
                <a:t>/</a:t>
              </a:r>
              <a:r>
                <a:rPr lang="zh-CN" altLang="en-US" b="1" dirty="0">
                  <a:ea typeface="宋体" pitchFamily="2" charset="-122"/>
                </a:rPr>
                <a:t>帮助</a:t>
              </a:r>
              <a:endParaRPr lang="en-US" altLang="zh-CN" b="1" dirty="0">
                <a:ea typeface="宋体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151200"/>
            <a:ext cx="51054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 公益创意比赛的模式</a:t>
            </a: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752600"/>
            <a:ext cx="4495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altLang="zh-CN" dirty="0">
                <a:solidFill>
                  <a:schemeClr val="tx1">
                    <a:lumMod val="95000"/>
                  </a:schemeClr>
                </a:solidFill>
                <a:latin typeface="+mj-ea"/>
                <a:ea typeface="+mn-ea"/>
              </a:rPr>
              <a:t>2. </a:t>
            </a:r>
            <a:r>
              <a:rPr lang="zh-CN" altLang="en-US" sz="2000" b="1" dirty="0">
                <a:solidFill>
                  <a:schemeClr val="tx1">
                    <a:lumMod val="95000"/>
                  </a:schemeClr>
                </a:solidFill>
                <a:latin typeface="+mj-ea"/>
                <a:ea typeface="+mn-ea"/>
              </a:rPr>
              <a:t>谷歌公司提供资金，支持获奖团队在暑期实施项目。</a:t>
            </a:r>
            <a:endParaRPr lang="en-US" altLang="zh-CN" b="1" dirty="0">
              <a:solidFill>
                <a:schemeClr val="tx1">
                  <a:lumMod val="95000"/>
                </a:schemeClr>
              </a:solidFill>
              <a:latin typeface="+mj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172200" y="381000"/>
            <a:ext cx="2786063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altLang="zh-CN" sz="28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  <a:cs typeface="+mn-cs"/>
            </a:endParaRPr>
          </a:p>
          <a:p>
            <a:pPr>
              <a:defRPr/>
            </a:pPr>
            <a:endParaRPr lang="en-US" altLang="zh-CN" sz="28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宋体" pitchFamily="2" charset="-122"/>
                <a:ea typeface="宋体" pitchFamily="2" charset="-122"/>
                <a:cs typeface="+mn-cs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共收到来自</a:t>
            </a:r>
            <a:r>
              <a:rPr lang="en-US" altLang="zh-CN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755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所高校的</a:t>
            </a:r>
            <a:r>
              <a:rPr lang="en-US" altLang="zh-CN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6000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余个创意申请。</a:t>
            </a:r>
            <a:endParaRPr lang="en-US" altLang="zh-CN" sz="24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zh-CN" sz="24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 来自</a:t>
            </a:r>
            <a:r>
              <a:rPr lang="en-US" altLang="zh-CN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275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所高校的</a:t>
            </a:r>
            <a:r>
              <a:rPr lang="en-US" altLang="zh-CN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1245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个创意通过了预赛、进入复赛。</a:t>
            </a:r>
            <a:endParaRPr lang="en-US" altLang="zh-CN" sz="24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zh-CN" sz="24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 共有</a:t>
            </a:r>
            <a:r>
              <a:rPr lang="en-US" altLang="zh-CN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32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支大学生团队获奖并最终获得资金实施项目。</a:t>
            </a:r>
          </a:p>
        </p:txBody>
      </p:sp>
      <p:pic>
        <p:nvPicPr>
          <p:cNvPr id="12291" name="内容占位符 3" descr="map-total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95400"/>
            <a:ext cx="6096000" cy="4191000"/>
          </a:xfrm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矩形 3"/>
          <p:cNvSpPr/>
          <p:nvPr/>
        </p:nvSpPr>
        <p:spPr>
          <a:xfrm>
            <a:off x="0" y="152400"/>
            <a:ext cx="5105400" cy="584775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往届概况回顾</a:t>
            </a:r>
            <a:r>
              <a:rPr lang="en-US" altLang="zh-CN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第一届</a:t>
            </a: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172200" y="381000"/>
            <a:ext cx="2786063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altLang="zh-CN" sz="28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  <a:cs typeface="+mn-cs"/>
            </a:endParaRPr>
          </a:p>
          <a:p>
            <a:pPr>
              <a:defRPr/>
            </a:pPr>
            <a:endParaRPr lang="en-US" altLang="zh-CN" sz="28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宋体" pitchFamily="2" charset="-122"/>
                <a:ea typeface="宋体" pitchFamily="2" charset="-122"/>
                <a:cs typeface="+mn-cs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共收到来自</a:t>
            </a:r>
            <a:r>
              <a:rPr lang="en-US" altLang="zh-CN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766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所高校的</a:t>
            </a:r>
            <a:r>
              <a:rPr lang="en-US" altLang="zh-CN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6252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余个创意申请。</a:t>
            </a:r>
            <a:endParaRPr lang="en-US" altLang="zh-CN" sz="24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zh-CN" sz="24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 来自</a:t>
            </a:r>
            <a:r>
              <a:rPr lang="en-US" altLang="zh-CN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377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所高校</a:t>
            </a:r>
            <a:r>
              <a:rPr lang="zh-CN" altLang="en-US" sz="2400" b="1" dirty="0" smtClean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的</a:t>
            </a:r>
            <a:r>
              <a:rPr lang="en-US" altLang="zh-CN" sz="2400" b="1" dirty="0" smtClean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1181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个创意通过了预赛、进入复赛。</a:t>
            </a:r>
            <a:endParaRPr lang="en-US" altLang="zh-CN" sz="24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zh-CN" sz="24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 共有</a:t>
            </a:r>
            <a:r>
              <a:rPr lang="en-US" altLang="zh-CN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29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支大学生团队获奖并最终获得资金实施项目。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2400"/>
            <a:ext cx="51054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往届概况回顾</a:t>
            </a:r>
            <a:r>
              <a:rPr lang="en-US" altLang="zh-CN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第二届</a:t>
            </a: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  <p:pic>
        <p:nvPicPr>
          <p:cNvPr id="6" name="图片 5" descr="2th-map-total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1295400"/>
            <a:ext cx="6096000" cy="41910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0" y="1143000"/>
            <a:ext cx="2857500" cy="4216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sz="2400" b="1" dirty="0" smtClean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 共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收到来自</a:t>
            </a:r>
            <a:r>
              <a:rPr lang="en-US" altLang="zh-CN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1060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所高校超过</a:t>
            </a:r>
            <a:r>
              <a:rPr lang="en-US" altLang="zh-CN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18200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个创意提交。</a:t>
            </a:r>
            <a:endParaRPr lang="en-US" altLang="zh-CN" sz="24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zh-CN" sz="24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 </a:t>
            </a:r>
            <a:r>
              <a:rPr lang="en-US" altLang="zh-CN" sz="2400" b="1" dirty="0" smtClean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506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所高校的</a:t>
            </a:r>
            <a:r>
              <a:rPr lang="en-US" altLang="zh-CN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1511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个创意通过了预赛、进入复赛。</a:t>
            </a:r>
            <a:endParaRPr lang="en-US" altLang="zh-CN" sz="24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zh-CN" sz="24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400" b="1" dirty="0" smtClean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 共有</a:t>
            </a:r>
            <a:r>
              <a:rPr lang="en-US" altLang="zh-CN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28</a:t>
            </a: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  <a:cs typeface="+mn-cs"/>
              </a:rPr>
              <a:t>支大学生团队获奖并最终获得资金实施项目</a:t>
            </a:r>
          </a:p>
        </p:txBody>
      </p:sp>
      <p:pic>
        <p:nvPicPr>
          <p:cNvPr id="13315" name="内容占位符 3" descr="3th-map-locati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95400"/>
            <a:ext cx="6019800" cy="4191000"/>
          </a:xfrm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矩形 3"/>
          <p:cNvSpPr/>
          <p:nvPr/>
        </p:nvSpPr>
        <p:spPr>
          <a:xfrm>
            <a:off x="0" y="152400"/>
            <a:ext cx="51054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往届概况回顾</a:t>
            </a:r>
            <a:r>
              <a:rPr lang="en-US" altLang="zh-CN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第三届</a:t>
            </a: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ransition advTm="3185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52400"/>
            <a:ext cx="5104800" cy="522000"/>
          </a:xfrm>
        </p:spPr>
        <p:txBody>
          <a:bodyPr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zh-CN" altLang="en-US" sz="32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宋体" pitchFamily="2" charset="-122"/>
                <a:ea typeface="宋体" pitchFamily="2" charset="-122"/>
              </a:rPr>
              <a:t>往届概况</a:t>
            </a:r>
            <a:r>
              <a:rPr lang="zh-CN" altLang="en-US" sz="32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  <a:ea typeface="宋体" pitchFamily="2" charset="-122"/>
              </a:rPr>
              <a:t>回顾</a:t>
            </a:r>
            <a:r>
              <a:rPr lang="en-US" altLang="zh-CN" sz="32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a typeface="宋体" pitchFamily="2" charset="-122"/>
              </a:rPr>
              <a:t>——</a:t>
            </a:r>
            <a:r>
              <a:rPr lang="zh-CN" altLang="en-US" sz="32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宋体" pitchFamily="2" charset="-122"/>
                <a:ea typeface="宋体" pitchFamily="2" charset="-122"/>
              </a:rPr>
              <a:t>第四届</a:t>
            </a:r>
            <a:r>
              <a:rPr lang="zh-CN" altLang="en-US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zh-CN" altLang="en-US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</a:b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1066800"/>
            <a:ext cx="259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sz="2400" b="1" dirty="0" smtClean="0">
                <a:solidFill>
                  <a:schemeClr val="tx1">
                    <a:lumMod val="85000"/>
                  </a:schemeClr>
                </a:solidFill>
                <a:latin typeface="+mn-lt"/>
                <a:ea typeface="宋体" pitchFamily="2" charset="-122"/>
              </a:rPr>
              <a:t> </a:t>
            </a:r>
            <a:r>
              <a:rPr lang="zh-CN" altLang="en-US" sz="24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共收到来自</a:t>
            </a:r>
            <a:r>
              <a:rPr lang="en-US" altLang="zh-CN" sz="24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1278</a:t>
            </a:r>
            <a:r>
              <a:rPr lang="zh-CN" altLang="en-US" sz="24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所高校超过</a:t>
            </a:r>
            <a:r>
              <a:rPr lang="en-US" altLang="zh-CN" sz="24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20600</a:t>
            </a:r>
            <a:r>
              <a:rPr lang="zh-CN" altLang="en-US" sz="24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个创意提交。</a:t>
            </a:r>
            <a:endParaRPr lang="en-US" altLang="zh-CN" sz="2400" b="1" dirty="0" smtClean="0">
              <a:solidFill>
                <a:schemeClr val="tx1">
                  <a:lumMod val="8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zh-CN" sz="2400" b="1" dirty="0" smtClean="0">
              <a:solidFill>
                <a:schemeClr val="tx1">
                  <a:lumMod val="8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 677</a:t>
            </a:r>
            <a:r>
              <a:rPr lang="zh-CN" altLang="en-US" sz="24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所高校的</a:t>
            </a:r>
            <a:r>
              <a:rPr lang="en-US" altLang="zh-CN" sz="24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3318</a:t>
            </a:r>
            <a:r>
              <a:rPr lang="zh-CN" altLang="en-US" sz="24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个创意通过了预赛、进入复赛。</a:t>
            </a:r>
            <a:endParaRPr lang="en-US" altLang="zh-CN" sz="2400" b="1" dirty="0" smtClean="0">
              <a:solidFill>
                <a:schemeClr val="tx1">
                  <a:lumMod val="8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zh-CN" sz="2400" b="1" dirty="0" smtClean="0">
              <a:solidFill>
                <a:schemeClr val="tx1">
                  <a:lumMod val="8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4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 共有</a:t>
            </a:r>
            <a:r>
              <a:rPr lang="en-US" altLang="zh-CN" sz="24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38</a:t>
            </a:r>
            <a:r>
              <a:rPr lang="zh-CN" altLang="en-US" sz="24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支大学生团队获奖并最终获得资金实施项目</a:t>
            </a:r>
            <a:endParaRPr lang="zh-CN" altLang="en-US" sz="2400" b="1" dirty="0">
              <a:solidFill>
                <a:schemeClr val="tx1">
                  <a:lumMod val="85000"/>
                </a:schemeClr>
              </a:solidFill>
              <a:latin typeface="+mn-lt"/>
            </a:endParaRPr>
          </a:p>
        </p:txBody>
      </p:sp>
      <p:pic>
        <p:nvPicPr>
          <p:cNvPr id="7" name="内容占位符 6" descr="第四届获奖项目实施地分布图（完）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600" y="1296000"/>
            <a:ext cx="6019200" cy="4190400"/>
          </a:xfrm>
          <a:scene3d>
            <a:camera prst="perspectiveFront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0" y="15120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历届大赛参与高校、通过预赛高校、提交创意数量图</a:t>
            </a:r>
            <a:endParaRPr lang="en-US" altLang="zh-CN" sz="2800" b="1" cap="all" dirty="0" smtClean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  <a:p>
            <a:pPr algn="ctr">
              <a:defRPr/>
            </a:pP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第一届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第一届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990600"/>
            <a:ext cx="2646363" cy="457200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endParaRPr lang="en-US" altLang="zh-CN" sz="32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zh-CN" sz="32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    </a:t>
            </a:r>
            <a:r>
              <a:rPr lang="en-US" altLang="zh-CN" sz="3200" b="1" dirty="0">
                <a:latin typeface="+mj-ea"/>
                <a:ea typeface="+mj-ea"/>
              </a:rPr>
              <a:t>—— </a:t>
            </a:r>
            <a:r>
              <a:rPr lang="zh-CN" altLang="en-US" sz="3200" b="1" dirty="0">
                <a:latin typeface="+mj-ea"/>
                <a:ea typeface="+mj-ea"/>
              </a:rPr>
              <a:t>盲童摄影作品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3200" b="1" dirty="0">
                <a:latin typeface="+mj-ea"/>
                <a:ea typeface="+mj-ea"/>
              </a:rPr>
              <a:t>盲童光影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defRPr/>
            </a:pPr>
            <a:endParaRPr lang="zh-CN" altLang="en-US" sz="32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Picture 3" descr="%E7%9B%B2%E6%96%87%E4%B8%8A%E7%9A%84%E4%B8%AD%E5%9B%BD%E5%A8%83%E5%A8%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5588552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447800"/>
            <a:ext cx="5410200" cy="4057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7767638" y="838200"/>
            <a:ext cx="4619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zh-CN" altLang="en-US">
              <a:ea typeface="幼圆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1143000"/>
            <a:ext cx="2154238" cy="426720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j-ea"/>
                <a:ea typeface="+mj-ea"/>
              </a:rPr>
              <a:t>       </a:t>
            </a:r>
          </a:p>
          <a:p>
            <a:pPr>
              <a:defRPr/>
            </a:pPr>
            <a:r>
              <a:rPr lang="en-US" altLang="zh-CN" sz="3200" b="1" dirty="0">
                <a:latin typeface="+mj-ea"/>
                <a:ea typeface="+mj-ea"/>
              </a:rPr>
              <a:t>     —— </a:t>
            </a:r>
            <a:r>
              <a:rPr lang="zh-CN" altLang="en-US" sz="3200" b="1" dirty="0">
                <a:latin typeface="+mj-ea"/>
                <a:ea typeface="+mj-ea"/>
              </a:rPr>
              <a:t>目连戏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3200" b="1" dirty="0">
                <a:latin typeface="+mj-ea"/>
                <a:ea typeface="+mj-ea"/>
              </a:rPr>
              <a:t>文化保护</a:t>
            </a:r>
          </a:p>
          <a:p>
            <a:pPr>
              <a:defRPr/>
            </a:pPr>
            <a:endParaRPr lang="en-US" altLang="zh-CN" sz="3200" b="1" dirty="0"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第一届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%E5%9B%9E%E5%AE%B6%E7%9A%84%E8%B7%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5575300" cy="4181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第一届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990600"/>
            <a:ext cx="2646363" cy="457200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endParaRPr lang="en-US" altLang="zh-CN" sz="32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zh-CN" sz="32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    </a:t>
            </a:r>
            <a:r>
              <a:rPr lang="en-US" altLang="zh-CN" sz="3200" b="1" dirty="0">
                <a:latin typeface="+mj-ea"/>
                <a:ea typeface="+mj-ea"/>
              </a:rPr>
              <a:t>—— </a:t>
            </a:r>
            <a:r>
              <a:rPr lang="zh-CN" altLang="en-US" sz="3200" b="1" dirty="0">
                <a:latin typeface="+mj-ea"/>
                <a:ea typeface="+mj-ea"/>
              </a:rPr>
              <a:t>盲童摄影作品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3200" b="1" dirty="0">
                <a:latin typeface="+mj-ea"/>
                <a:ea typeface="+mj-ea"/>
              </a:rPr>
              <a:t>盲童光影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defRPr/>
            </a:pPr>
            <a:endParaRPr lang="zh-CN" altLang="en-US" sz="3200" b="1" dirty="0">
              <a:solidFill>
                <a:schemeClr val="tx1">
                  <a:lumMod val="8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52400"/>
            <a:ext cx="51054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 </a:t>
            </a: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51200"/>
            <a:ext cx="5638800" cy="5220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 </a:t>
            </a:r>
            <a:r>
              <a:rPr lang="zh-CN" altLang="en-US" sz="32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谷歌杯大学生公益创意大赛</a:t>
            </a:r>
            <a:endParaRPr lang="en-US" altLang="zh-CN" sz="3200" b="1" cap="all" dirty="0" smtClean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</p:spTree>
    <p:controls>
      <p:control spid="1031" name="ShockwaveFlash1" r:id="rId2" imgW="8136000" imgH="42480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7767638" y="838200"/>
            <a:ext cx="4619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zh-CN" altLang="en-US">
              <a:ea typeface="幼圆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1143000"/>
            <a:ext cx="2154238" cy="426720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j-ea"/>
                <a:ea typeface="+mj-ea"/>
              </a:rPr>
              <a:t>       </a:t>
            </a:r>
          </a:p>
          <a:p>
            <a:pPr>
              <a:defRPr/>
            </a:pPr>
            <a:r>
              <a:rPr lang="en-US" altLang="zh-CN" sz="3200" b="1" dirty="0">
                <a:latin typeface="+mj-ea"/>
                <a:ea typeface="+mj-ea"/>
              </a:rPr>
              <a:t>     —— </a:t>
            </a:r>
            <a:r>
              <a:rPr lang="zh-CN" altLang="en-US" sz="3200" b="1" dirty="0">
                <a:latin typeface="+mj-ea"/>
                <a:ea typeface="+mj-ea"/>
              </a:rPr>
              <a:t>目连戏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3200" b="1" dirty="0">
                <a:latin typeface="+mj-ea"/>
                <a:ea typeface="+mj-ea"/>
              </a:rPr>
              <a:t>文化保护</a:t>
            </a:r>
          </a:p>
          <a:p>
            <a:pPr>
              <a:defRPr/>
            </a:pPr>
            <a:endParaRPr lang="en-US" altLang="zh-CN" sz="3200" b="1" dirty="0">
              <a:latin typeface="+mj-ea"/>
              <a:ea typeface="+mj-ea"/>
            </a:endParaRPr>
          </a:p>
        </p:txBody>
      </p:sp>
      <p:pic>
        <p:nvPicPr>
          <p:cNvPr id="7" name="Picture 2" descr="C:\Documents and Settings\yuke\Desktop\tmp photos\S60092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524000"/>
            <a:ext cx="5410200" cy="4057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第一届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C:\Documents and Settings\yuke\Desktop\tmp photos\DPP_0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5438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52600" y="5257800"/>
            <a:ext cx="5715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ea"/>
                <a:ea typeface="+mn-ea"/>
              </a:rPr>
              <a:t>农村中小学生电脑知识培训</a:t>
            </a:r>
            <a:endParaRPr lang="zh-CN" altLang="en-US" sz="3200" dirty="0"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第一届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5257800"/>
            <a:ext cx="5715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ea"/>
                <a:ea typeface="+mn-ea"/>
              </a:rPr>
              <a:t>农村中小学生电脑知识培训</a:t>
            </a:r>
            <a:endParaRPr lang="zh-CN" altLang="en-US" sz="3200" dirty="0">
              <a:ea typeface="+mn-ea"/>
            </a:endParaRPr>
          </a:p>
        </p:txBody>
      </p:sp>
      <p:pic>
        <p:nvPicPr>
          <p:cNvPr id="8" name="Picture 2" descr="C:\Documents and Settings\yuke\Desktop\tmp photos\DPP_0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5438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第一届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3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609600"/>
          </a:xfrm>
        </p:spPr>
        <p:txBody>
          <a:bodyPr/>
          <a:lstStyle/>
          <a:p>
            <a:pPr marL="484188" eaLnBrk="1" hangingPunct="1"/>
            <a:r>
              <a:rPr lang="zh-CN" altLang="en-US" b="1" smtClean="0">
                <a:solidFill>
                  <a:srgbClr val="353535"/>
                </a:solidFill>
                <a:ea typeface="宋体" charset="-122"/>
              </a:rPr>
              <a:t> </a:t>
            </a:r>
            <a:r>
              <a:rPr lang="en-US" altLang="zh-CN" sz="2800" b="1" smtClean="0">
                <a:solidFill>
                  <a:schemeClr val="tx2"/>
                </a:solidFill>
                <a:ea typeface="宋体" charset="-122"/>
              </a:rPr>
              <a:t>——</a:t>
            </a:r>
            <a:r>
              <a:rPr lang="zh-CN" altLang="en-US" sz="2800" b="1" smtClean="0">
                <a:solidFill>
                  <a:schemeClr val="tx2"/>
                </a:solidFill>
                <a:ea typeface="宋体" charset="-122"/>
              </a:rPr>
              <a:t>“盲童光影”</a:t>
            </a:r>
            <a:endParaRPr lang="zh-CN" altLang="en-US" b="1" smtClean="0">
              <a:solidFill>
                <a:schemeClr val="tx2"/>
              </a:solidFill>
              <a:ea typeface="宋体" charset="-122"/>
            </a:endParaRP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381000" y="1905000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zh-CN" altLang="en-US" sz="2400" dirty="0">
                <a:solidFill>
                  <a:schemeClr val="tx2"/>
                </a:solidFill>
                <a:latin typeface="+mj-ea"/>
                <a:ea typeface="+mj-ea"/>
              </a:rPr>
              <a:t>“感受盲童的光影世界”项目作为“益暖中华”</a:t>
            </a:r>
            <a:r>
              <a:rPr lang="en-US" altLang="zh-CN" sz="2400" dirty="0">
                <a:solidFill>
                  <a:schemeClr val="tx2"/>
                </a:solidFill>
                <a:latin typeface="+mj-ea"/>
                <a:ea typeface="+mj-ea"/>
              </a:rPr>
              <a:t>——</a:t>
            </a:r>
            <a:r>
              <a:rPr lang="zh-CN" altLang="en-US" sz="2400" dirty="0">
                <a:solidFill>
                  <a:schemeClr val="tx2"/>
                </a:solidFill>
                <a:latin typeface="+mj-ea"/>
                <a:ea typeface="+mj-ea"/>
              </a:rPr>
              <a:t>谷歌杯第一届中国大学生公益创意大赛的决赛优胜项目，在</a:t>
            </a:r>
            <a:r>
              <a:rPr lang="en-US" altLang="zh-CN" sz="2400" dirty="0">
                <a:solidFill>
                  <a:schemeClr val="tx2"/>
                </a:solidFill>
                <a:latin typeface="+mj-ea"/>
                <a:ea typeface="+mj-ea"/>
              </a:rPr>
              <a:t>2008</a:t>
            </a:r>
            <a:r>
              <a:rPr lang="zh-CN" altLang="en-US" sz="2400" dirty="0">
                <a:solidFill>
                  <a:schemeClr val="tx2"/>
                </a:solidFill>
                <a:latin typeface="+mj-ea"/>
                <a:ea typeface="+mj-ea"/>
              </a:rPr>
              <a:t>～</a:t>
            </a:r>
            <a:r>
              <a:rPr lang="en-US" altLang="zh-CN" sz="2400" dirty="0">
                <a:solidFill>
                  <a:schemeClr val="tx2"/>
                </a:solidFill>
                <a:latin typeface="+mj-ea"/>
                <a:ea typeface="+mj-ea"/>
              </a:rPr>
              <a:t>2009</a:t>
            </a:r>
            <a:r>
              <a:rPr lang="zh-CN" altLang="en-US" sz="2400" dirty="0">
                <a:solidFill>
                  <a:schemeClr val="tx2"/>
                </a:solidFill>
                <a:latin typeface="+mj-ea"/>
                <a:ea typeface="+mj-ea"/>
              </a:rPr>
              <a:t>年度进行了全国推广。</a:t>
            </a:r>
            <a:endParaRPr lang="en-US" altLang="zh-CN" sz="2400" dirty="0">
              <a:solidFill>
                <a:schemeClr val="tx2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altLang="zh-CN" sz="2400" dirty="0">
              <a:solidFill>
                <a:schemeClr val="tx2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>
                <a:solidFill>
                  <a:schemeClr val="tx2"/>
                </a:solidFill>
                <a:latin typeface="+mj-ea"/>
                <a:ea typeface="+mj-ea"/>
              </a:rPr>
              <a:t> </a:t>
            </a:r>
            <a:r>
              <a:rPr lang="zh-CN" altLang="en-US" sz="2400" dirty="0">
                <a:solidFill>
                  <a:schemeClr val="tx2"/>
                </a:solidFill>
                <a:latin typeface="+mj-ea"/>
                <a:ea typeface="+mj-ea"/>
              </a:rPr>
              <a:t>项目通过对盲童们的关注。展现了活动的公益性、创新性、可推广性，通过各地团队推广的盲童摄影活动及作品展览，给孩子们带去了快乐和自信，同时也让更多的社会大众参与到公益活动中来，为中国的社会公益事业奉献了自己的爱心。现已有</a:t>
            </a:r>
            <a:r>
              <a:rPr lang="en-US" altLang="zh-CN" sz="2400" dirty="0">
                <a:solidFill>
                  <a:schemeClr val="tx2"/>
                </a:solidFill>
                <a:latin typeface="+mj-ea"/>
                <a:ea typeface="+mj-ea"/>
              </a:rPr>
              <a:t>7</a:t>
            </a:r>
            <a:r>
              <a:rPr lang="zh-CN" altLang="en-US" sz="2400" dirty="0">
                <a:solidFill>
                  <a:schemeClr val="tx2"/>
                </a:solidFill>
                <a:latin typeface="+mj-ea"/>
                <a:ea typeface="+mj-ea"/>
              </a:rPr>
              <a:t>支校园团队加入到该项目的推广中。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zh-CN" sz="2000" b="1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en-US" sz="2000" b="1" dirty="0">
                <a:solidFill>
                  <a:schemeClr val="tx2"/>
                </a:solidFill>
                <a:latin typeface="+mj-ea"/>
                <a:ea typeface="+mj-ea"/>
              </a:rPr>
              <a:t>盲童光影</a:t>
            </a:r>
            <a:r>
              <a:rPr lang="en-US" altLang="zh-CN" sz="2000" b="1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en-US" sz="2000" b="1" dirty="0">
                <a:solidFill>
                  <a:schemeClr val="tx2"/>
                </a:solidFill>
                <a:latin typeface="+mj-ea"/>
                <a:ea typeface="+mj-ea"/>
              </a:rPr>
              <a:t>项目视频：</a:t>
            </a:r>
            <a:r>
              <a:rPr lang="zh-CN" altLang="en-US" sz="2000" b="1" dirty="0">
                <a:solidFill>
                  <a:schemeClr val="tx2"/>
                </a:solidFill>
                <a:latin typeface="+mj-ea"/>
                <a:ea typeface="+mj-ea"/>
                <a:hlinkClick r:id="rId2"/>
              </a:rPr>
              <a:t> </a:t>
            </a:r>
            <a:r>
              <a:rPr lang="en-US" altLang="zh-CN" b="1" dirty="0">
                <a:solidFill>
                  <a:schemeClr val="bg2">
                    <a:lumMod val="25000"/>
                    <a:lumOff val="75000"/>
                  </a:schemeClr>
                </a:solidFill>
                <a:latin typeface="+mj-ea"/>
                <a:ea typeface="+mj-ea"/>
                <a:hlinkClick r:id="rId2"/>
              </a:rPr>
              <a:t>http://v.youku.com/v_playlist/f2586580o1p22.html</a:t>
            </a:r>
            <a:endParaRPr lang="zh-CN" altLang="en-US" b="1" dirty="0">
              <a:solidFill>
                <a:schemeClr val="bg2">
                  <a:lumMod val="25000"/>
                  <a:lumOff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2400"/>
            <a:ext cx="51054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第一届获奖创意全国推广</a:t>
            </a: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内容占位符 3" descr="mtgy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371600"/>
            <a:ext cx="5410200" cy="40049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0" y="152400"/>
            <a:ext cx="51054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“盲童光影”项目全国推广</a:t>
            </a: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4419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东北大学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2400"/>
            <a:ext cx="51054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“盲童光影”项目全国推广</a:t>
            </a: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  <p:pic>
        <p:nvPicPr>
          <p:cNvPr id="6" name="内容占位符 8" descr="mtgy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0400" y="1524000"/>
            <a:ext cx="5486400" cy="40613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8600" y="3505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华中农业大学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2400"/>
            <a:ext cx="51054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“盲童光影”项目全国推广</a:t>
            </a: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  <p:pic>
        <p:nvPicPr>
          <p:cNvPr id="5" name="图片 4" descr="mtgy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5574030" cy="419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781800" y="3505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楚雄师范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0" y="2971800"/>
            <a:ext cx="3048000" cy="1398588"/>
          </a:xfrm>
        </p:spPr>
        <p:txBody>
          <a:bodyPr/>
          <a:lstStyle/>
          <a:p>
            <a:pPr marL="484188" eaLnBrk="1" hangingPunct="1"/>
            <a:r>
              <a:rPr lang="zh-CN" altLang="en-US" sz="2800" b="1" dirty="0" smtClean="0">
                <a:solidFill>
                  <a:schemeClr val="tx1"/>
                </a:solidFill>
                <a:ea typeface="宋体" charset="-122"/>
              </a:rPr>
              <a:t>禁毒防艾</a:t>
            </a:r>
          </a:p>
        </p:txBody>
      </p:sp>
      <p:pic>
        <p:nvPicPr>
          <p:cNvPr id="24579" name="图片 3" descr="禁毒防艾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5638800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第二届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0" y="2971800"/>
            <a:ext cx="3048000" cy="1398588"/>
          </a:xfrm>
        </p:spPr>
        <p:txBody>
          <a:bodyPr/>
          <a:lstStyle/>
          <a:p>
            <a:pPr marL="484188" eaLnBrk="1" hangingPunct="1"/>
            <a:r>
              <a:rPr lang="zh-CN" altLang="en-US" sz="2800" b="1" dirty="0" smtClean="0">
                <a:solidFill>
                  <a:schemeClr val="tx1"/>
                </a:solidFill>
                <a:ea typeface="宋体" charset="-122"/>
              </a:rPr>
              <a:t>禁毒防艾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第二届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  <p:pic>
        <p:nvPicPr>
          <p:cNvPr id="6" name="图片 3" descr="禁毒防艾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5791200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743200"/>
            <a:ext cx="4114800" cy="1398588"/>
          </a:xfrm>
        </p:spPr>
        <p:txBody>
          <a:bodyPr/>
          <a:lstStyle/>
          <a:p>
            <a:pPr marL="484188" eaLnBrk="1" hangingPunct="1"/>
            <a:r>
              <a:rPr lang="zh-CN" altLang="en-US" b="1" dirty="0" smtClean="0">
                <a:solidFill>
                  <a:schemeClr val="tx2"/>
                </a:solidFill>
                <a:ea typeface="宋体" charset="-122"/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  <a:ea typeface="宋体" charset="-122"/>
              </a:rPr>
              <a:t>中医食疗推拿</a:t>
            </a:r>
            <a:r>
              <a:rPr lang="en-US" altLang="zh-CN" sz="2800" b="1" dirty="0" smtClean="0">
                <a:solidFill>
                  <a:schemeClr val="tx1"/>
                </a:solidFill>
                <a:ea typeface="宋体" charset="-122"/>
              </a:rPr>
              <a:t/>
            </a:r>
            <a:br>
              <a:rPr lang="en-US" altLang="zh-CN" sz="2800" b="1" dirty="0" smtClean="0">
                <a:solidFill>
                  <a:schemeClr val="tx1"/>
                </a:solidFill>
                <a:ea typeface="宋体" charset="-122"/>
              </a:rPr>
            </a:br>
            <a:r>
              <a:rPr lang="zh-CN" altLang="en-US" sz="2800" b="1" dirty="0" smtClean="0">
                <a:solidFill>
                  <a:schemeClr val="tx1"/>
                </a:solidFill>
                <a:ea typeface="宋体" charset="-122"/>
              </a:rPr>
              <a:t>走进土家族山寨</a:t>
            </a:r>
          </a:p>
        </p:txBody>
      </p:sp>
      <p:pic>
        <p:nvPicPr>
          <p:cNvPr id="26627" name="图片 3" descr="土家族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5181600" cy="3887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第二届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838200" y="1371600"/>
          <a:ext cx="6934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0" y="152400"/>
            <a:ext cx="5105400" cy="5220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a typeface="宋体" pitchFamily="2" charset="-122"/>
              </a:rPr>
              <a:t>内容列表</a:t>
            </a:r>
            <a:endParaRPr lang="en-US" altLang="zh-CN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  <a:p>
            <a:pPr algn="ctr">
              <a:defRPr/>
            </a:pP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743200"/>
            <a:ext cx="4114800" cy="1398588"/>
          </a:xfrm>
        </p:spPr>
        <p:txBody>
          <a:bodyPr/>
          <a:lstStyle/>
          <a:p>
            <a:pPr marL="484188" eaLnBrk="1" hangingPunct="1"/>
            <a:r>
              <a:rPr lang="zh-CN" altLang="en-US" b="1" dirty="0" smtClean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  <a:ea typeface="宋体" charset="-122"/>
              </a:rPr>
              <a:t>中医食疗推拿</a:t>
            </a:r>
            <a:r>
              <a:rPr lang="en-US" altLang="zh-CN" sz="2800" b="1" dirty="0" smtClean="0">
                <a:solidFill>
                  <a:schemeClr val="tx1"/>
                </a:solidFill>
                <a:ea typeface="宋体" charset="-122"/>
              </a:rPr>
              <a:t/>
            </a:r>
            <a:br>
              <a:rPr lang="en-US" altLang="zh-CN" sz="2800" b="1" dirty="0" smtClean="0">
                <a:solidFill>
                  <a:schemeClr val="tx1"/>
                </a:solidFill>
                <a:ea typeface="宋体" charset="-122"/>
              </a:rPr>
            </a:br>
            <a:r>
              <a:rPr lang="zh-CN" altLang="en-US" sz="2800" b="1" dirty="0" smtClean="0">
                <a:solidFill>
                  <a:schemeClr val="tx1"/>
                </a:solidFill>
                <a:ea typeface="宋体" charset="-122"/>
              </a:rPr>
              <a:t>走进土家族山寨</a:t>
            </a:r>
          </a:p>
        </p:txBody>
      </p:sp>
      <p:pic>
        <p:nvPicPr>
          <p:cNvPr id="5" name="图片 3" descr="土家族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525780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第二届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0" y="2590800"/>
            <a:ext cx="2438400" cy="1398588"/>
          </a:xfrm>
        </p:spPr>
        <p:txBody>
          <a:bodyPr/>
          <a:lstStyle/>
          <a:p>
            <a:pPr marL="484188" eaLnBrk="1" hangingPunct="1"/>
            <a:r>
              <a:rPr lang="zh-CN" altLang="en-US" sz="4400" b="1" dirty="0" smtClean="0">
                <a:solidFill>
                  <a:schemeClr val="tx2"/>
                </a:solidFill>
                <a:ea typeface="宋体" charset="-122"/>
              </a:rPr>
              <a:t> </a:t>
            </a:r>
            <a:r>
              <a:rPr lang="zh-CN" altLang="en-US" sz="3200" b="1" dirty="0" smtClean="0">
                <a:solidFill>
                  <a:schemeClr val="tx1"/>
                </a:solidFill>
                <a:ea typeface="宋体" charset="-122"/>
              </a:rPr>
              <a:t>拯救</a:t>
            </a:r>
            <a:r>
              <a:rPr lang="en-US" altLang="zh-CN" sz="3200" b="1" dirty="0" smtClean="0">
                <a:solidFill>
                  <a:schemeClr val="tx1"/>
                </a:solidFill>
                <a:ea typeface="宋体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ea typeface="宋体" charset="-122"/>
              </a:rPr>
            </a:br>
            <a:r>
              <a:rPr lang="zh-CN" altLang="en-US" sz="3200" b="1" dirty="0" smtClean="0">
                <a:solidFill>
                  <a:schemeClr val="tx1"/>
                </a:solidFill>
                <a:ea typeface="宋体" charset="-122"/>
              </a:rPr>
              <a:t>坎儿井</a:t>
            </a:r>
            <a:r>
              <a:rPr lang="en-US" altLang="zh-CN" sz="4400" b="1" dirty="0" smtClean="0">
                <a:solidFill>
                  <a:schemeClr val="tx2"/>
                </a:solidFill>
                <a:ea typeface="宋体" charset="-122"/>
              </a:rPr>
              <a:t/>
            </a:r>
            <a:br>
              <a:rPr lang="en-US" altLang="zh-CN" sz="4400" b="1" dirty="0" smtClean="0">
                <a:solidFill>
                  <a:schemeClr val="tx2"/>
                </a:solidFill>
                <a:ea typeface="宋体" charset="-122"/>
              </a:rPr>
            </a:br>
            <a:endParaRPr lang="zh-CN" altLang="en-US" sz="4400" b="1" dirty="0" smtClean="0">
              <a:solidFill>
                <a:schemeClr val="tx2"/>
              </a:solidFill>
              <a:ea typeface="宋体" charset="-122"/>
            </a:endParaRPr>
          </a:p>
        </p:txBody>
      </p:sp>
      <p:pic>
        <p:nvPicPr>
          <p:cNvPr id="28675" name="图片 3" descr="坎儿井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6126030" cy="419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第二届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0" y="2590800"/>
            <a:ext cx="2438400" cy="1398588"/>
          </a:xfrm>
        </p:spPr>
        <p:txBody>
          <a:bodyPr/>
          <a:lstStyle/>
          <a:p>
            <a:pPr marL="484188" eaLnBrk="1" hangingPunct="1"/>
            <a:r>
              <a:rPr lang="zh-CN" altLang="en-US" sz="4400" b="1" dirty="0" smtClean="0">
                <a:solidFill>
                  <a:schemeClr val="tx2"/>
                </a:solidFill>
                <a:ea typeface="宋体" charset="-122"/>
              </a:rPr>
              <a:t> </a:t>
            </a:r>
            <a:r>
              <a:rPr lang="zh-CN" altLang="en-US" sz="3200" b="1" dirty="0" smtClean="0">
                <a:solidFill>
                  <a:schemeClr val="tx1"/>
                </a:solidFill>
                <a:ea typeface="宋体" charset="-122"/>
              </a:rPr>
              <a:t>拯救</a:t>
            </a:r>
            <a:r>
              <a:rPr lang="en-US" altLang="zh-CN" sz="3200" b="1" dirty="0" smtClean="0">
                <a:solidFill>
                  <a:schemeClr val="tx1"/>
                </a:solidFill>
                <a:ea typeface="宋体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ea typeface="宋体" charset="-122"/>
              </a:rPr>
            </a:br>
            <a:r>
              <a:rPr lang="zh-CN" altLang="en-US" sz="3200" b="1" dirty="0" smtClean="0">
                <a:solidFill>
                  <a:schemeClr val="tx1"/>
                </a:solidFill>
                <a:ea typeface="宋体" charset="-122"/>
              </a:rPr>
              <a:t>坎儿井</a:t>
            </a:r>
            <a:r>
              <a:rPr lang="en-US" altLang="zh-CN" sz="4400" b="1" dirty="0" smtClean="0">
                <a:solidFill>
                  <a:schemeClr val="tx2"/>
                </a:solidFill>
                <a:ea typeface="宋体" charset="-122"/>
              </a:rPr>
              <a:t/>
            </a:r>
            <a:br>
              <a:rPr lang="en-US" altLang="zh-CN" sz="4400" b="1" dirty="0" smtClean="0">
                <a:solidFill>
                  <a:schemeClr val="tx2"/>
                </a:solidFill>
                <a:ea typeface="宋体" charset="-122"/>
              </a:rPr>
            </a:br>
            <a:endParaRPr lang="zh-CN" altLang="en-US" sz="4400" b="1" dirty="0" smtClean="0">
              <a:solidFill>
                <a:schemeClr val="tx2"/>
              </a:solidFill>
              <a:ea typeface="宋体" charset="-122"/>
            </a:endParaRPr>
          </a:p>
        </p:txBody>
      </p:sp>
      <p:pic>
        <p:nvPicPr>
          <p:cNvPr id="5" name="图片 3" descr="坎儿井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6096000" cy="419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第二届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0"/>
            <a:ext cx="3657600" cy="1398588"/>
          </a:xfrm>
        </p:spPr>
        <p:txBody>
          <a:bodyPr/>
          <a:lstStyle/>
          <a:p>
            <a:pPr marL="484188" eaLnBrk="1" hangingPunct="1"/>
            <a:r>
              <a:rPr lang="zh-CN" altLang="en-US" sz="3200" b="1" dirty="0" smtClean="0">
                <a:solidFill>
                  <a:schemeClr val="tx1"/>
                </a:solidFill>
                <a:ea typeface="宋体" charset="-122"/>
              </a:rPr>
              <a:t>亮嗓行动</a:t>
            </a:r>
          </a:p>
        </p:txBody>
      </p:sp>
      <p:pic>
        <p:nvPicPr>
          <p:cNvPr id="30723" name="图片 4" descr="亮嗓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295400"/>
            <a:ext cx="5689600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第三届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0"/>
            <a:ext cx="3657600" cy="1398588"/>
          </a:xfrm>
        </p:spPr>
        <p:txBody>
          <a:bodyPr/>
          <a:lstStyle/>
          <a:p>
            <a:pPr marL="484188" eaLnBrk="1" hangingPunct="1"/>
            <a:r>
              <a:rPr lang="zh-CN" altLang="en-US" sz="3200" b="1" dirty="0" smtClean="0">
                <a:solidFill>
                  <a:schemeClr val="tx1"/>
                </a:solidFill>
                <a:ea typeface="宋体" charset="-122"/>
              </a:rPr>
              <a:t>亮嗓行动</a:t>
            </a:r>
          </a:p>
        </p:txBody>
      </p:sp>
      <p:pic>
        <p:nvPicPr>
          <p:cNvPr id="5" name="图片 3" descr="亮嗓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295400"/>
            <a:ext cx="5715000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第三届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4" descr="TED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066800"/>
            <a:ext cx="5867400" cy="4400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 rot="21208812">
            <a:off x="-315913" y="2984500"/>
            <a:ext cx="4343401" cy="1400175"/>
          </a:xfrm>
        </p:spPr>
        <p:txBody>
          <a:bodyPr/>
          <a:lstStyle/>
          <a:p>
            <a:pPr marL="484188" eaLnBrk="1" hangingPunct="1"/>
            <a:r>
              <a:rPr lang="en-US" altLang="zh-CN" sz="3200" b="1" dirty="0" smtClean="0">
                <a:solidFill>
                  <a:schemeClr val="tx1"/>
                </a:solidFill>
                <a:ea typeface="宋体" charset="-122"/>
              </a:rPr>
              <a:t>TED×</a:t>
            </a:r>
            <a:r>
              <a:rPr lang="zh-CN" altLang="en-US" sz="3200" b="1" dirty="0" smtClean="0">
                <a:solidFill>
                  <a:schemeClr val="tx1"/>
                </a:solidFill>
                <a:ea typeface="宋体" charset="-122"/>
              </a:rPr>
              <a:t>益暖中华</a:t>
            </a:r>
            <a:r>
              <a:rPr lang="zh-CN" altLang="en-US" sz="3200" dirty="0" smtClean="0">
                <a:solidFill>
                  <a:schemeClr val="tx2"/>
                </a:solidFill>
                <a:ea typeface="宋体" charset="-122"/>
              </a:rPr>
              <a:t/>
            </a:r>
            <a:br>
              <a:rPr lang="zh-CN" altLang="en-US" sz="3200" dirty="0" smtClean="0">
                <a:solidFill>
                  <a:schemeClr val="tx2"/>
                </a:solidFill>
                <a:ea typeface="宋体" charset="-122"/>
              </a:rPr>
            </a:br>
            <a:endParaRPr lang="zh-CN" altLang="en-US" sz="3200" dirty="0" smtClean="0">
              <a:solidFill>
                <a:schemeClr val="tx2"/>
              </a:solidFill>
              <a:ea typeface="宋体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第三届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4" descr="TED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066800"/>
            <a:ext cx="5867400" cy="4400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3" descr="TED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59436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 rot="21208812">
            <a:off x="-315913" y="2984500"/>
            <a:ext cx="4343401" cy="1400175"/>
          </a:xfrm>
        </p:spPr>
        <p:txBody>
          <a:bodyPr/>
          <a:lstStyle/>
          <a:p>
            <a:pPr marL="484188" eaLnBrk="1" hangingPunct="1"/>
            <a:r>
              <a:rPr lang="en-US" altLang="zh-CN" sz="3200" b="1" dirty="0" smtClean="0">
                <a:solidFill>
                  <a:schemeClr val="tx1"/>
                </a:solidFill>
                <a:ea typeface="宋体" charset="-122"/>
              </a:rPr>
              <a:t>TED×</a:t>
            </a:r>
            <a:r>
              <a:rPr lang="zh-CN" altLang="en-US" sz="3200" b="1" dirty="0" smtClean="0">
                <a:solidFill>
                  <a:schemeClr val="tx1"/>
                </a:solidFill>
                <a:ea typeface="宋体" charset="-122"/>
              </a:rPr>
              <a:t>益暖中华</a:t>
            </a:r>
            <a:r>
              <a:rPr lang="zh-CN" altLang="en-US" sz="3200" dirty="0" smtClean="0">
                <a:solidFill>
                  <a:schemeClr val="tx2"/>
                </a:solidFill>
                <a:ea typeface="宋体" charset="-122"/>
              </a:rPr>
              <a:t/>
            </a:r>
            <a:br>
              <a:rPr lang="zh-CN" altLang="en-US" sz="3200" dirty="0" smtClean="0">
                <a:solidFill>
                  <a:schemeClr val="tx2"/>
                </a:solidFill>
                <a:ea typeface="宋体" charset="-122"/>
              </a:rPr>
            </a:br>
            <a:endParaRPr lang="zh-CN" altLang="en-US" sz="3200" dirty="0" smtClean="0">
              <a:solidFill>
                <a:schemeClr val="tx2"/>
              </a:solidFill>
              <a:ea typeface="宋体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第三届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" descr="野百合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19200"/>
            <a:ext cx="5943600" cy="4305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14600"/>
            <a:ext cx="3048000" cy="1169988"/>
          </a:xfrm>
        </p:spPr>
        <p:txBody>
          <a:bodyPr>
            <a:normAutofit fontScale="90000"/>
          </a:bodyPr>
          <a:lstStyle/>
          <a:p>
            <a:pPr marL="484188" eaLnBrk="1" hangingPunct="1">
              <a:defRPr/>
            </a:pPr>
            <a:r>
              <a:rPr lang="zh-CN" altLang="en-US" sz="2200" dirty="0" smtClean="0">
                <a:solidFill>
                  <a:srgbClr val="5C92F1"/>
                </a:solidFill>
                <a:ea typeface="宋体" charset="-122"/>
              </a:rPr>
              <a:t> </a:t>
            </a:r>
            <a:r>
              <a:rPr lang="en-US" altLang="zh-CN" sz="2200" dirty="0" smtClean="0">
                <a:solidFill>
                  <a:srgbClr val="5C92F1"/>
                </a:solidFill>
                <a:ea typeface="宋体" charset="-122"/>
              </a:rPr>
              <a:t/>
            </a:r>
            <a:br>
              <a:rPr lang="en-US" altLang="zh-CN" sz="2200" dirty="0" smtClean="0">
                <a:solidFill>
                  <a:srgbClr val="5C92F1"/>
                </a:solidFill>
                <a:ea typeface="宋体" charset="-122"/>
              </a:rPr>
            </a:br>
            <a:r>
              <a:rPr lang="zh-CN" altLang="en-US" sz="3200" b="1" dirty="0" smtClean="0">
                <a:solidFill>
                  <a:schemeClr val="tx1"/>
                </a:solidFill>
                <a:ea typeface="宋体" charset="-122"/>
              </a:rPr>
              <a:t>野百合的</a:t>
            </a:r>
            <a:r>
              <a:rPr lang="en-US" altLang="zh-CN" sz="3200" b="1" dirty="0" smtClean="0">
                <a:solidFill>
                  <a:schemeClr val="tx1"/>
                </a:solidFill>
                <a:ea typeface="宋体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ea typeface="宋体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ea typeface="宋体" charset="-122"/>
              </a:rPr>
              <a:t>  </a:t>
            </a:r>
            <a:r>
              <a:rPr lang="zh-CN" altLang="en-US" sz="3200" b="1" dirty="0" smtClean="0">
                <a:solidFill>
                  <a:schemeClr val="tx1"/>
                </a:solidFill>
                <a:ea typeface="宋体" charset="-122"/>
              </a:rPr>
              <a:t>   春天</a:t>
            </a:r>
            <a:endParaRPr lang="zh-CN" altLang="en-US" sz="2200" b="1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第三届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188" eaLnBrk="1" hangingPunct="1">
              <a:defRPr/>
            </a:pPr>
            <a:r>
              <a:rPr lang="zh-CN" altLang="en-US" sz="2200" dirty="0" smtClean="0">
                <a:solidFill>
                  <a:srgbClr val="5C92F1"/>
                </a:solidFill>
                <a:ea typeface="宋体" charset="-122"/>
              </a:rPr>
              <a:t> </a:t>
            </a:r>
            <a:r>
              <a:rPr lang="en-US" altLang="zh-CN" sz="2200" dirty="0" smtClean="0">
                <a:solidFill>
                  <a:srgbClr val="5C92F1"/>
                </a:solidFill>
                <a:ea typeface="宋体" charset="-122"/>
              </a:rPr>
              <a:t/>
            </a:r>
            <a:br>
              <a:rPr lang="en-US" altLang="zh-CN" sz="2200" dirty="0" smtClean="0">
                <a:solidFill>
                  <a:srgbClr val="5C92F1"/>
                </a:solidFill>
                <a:ea typeface="宋体" charset="-122"/>
              </a:rPr>
            </a:br>
            <a:endParaRPr lang="zh-CN" altLang="en-US" sz="2200" b="1" dirty="0" smtClean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5" name="图片 3" descr="野百合8.jp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220400"/>
            <a:ext cx="5943600" cy="430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0" y="151200"/>
            <a:ext cx="510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历届获奖创意选播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第三届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2590800"/>
            <a:ext cx="3048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C3C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C3C3C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C3C3C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C3C3C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C3C3C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C3C3C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C3C3C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C3C3C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C3C3C"/>
                </a:solidFill>
                <a:latin typeface="Arial" charset="0"/>
              </a:defRPr>
            </a:lvl9pPr>
          </a:lstStyle>
          <a:p>
            <a:pPr marL="484188" eaLnBrk="1" hangingPunct="1">
              <a:defRPr/>
            </a:pPr>
            <a:r>
              <a:rPr lang="zh-CN" altLang="en-US" sz="2200" dirty="0" smtClean="0">
                <a:solidFill>
                  <a:srgbClr val="5C92F1"/>
                </a:solidFill>
                <a:ea typeface="宋体" charset="-122"/>
              </a:rPr>
              <a:t> </a:t>
            </a:r>
            <a:r>
              <a:rPr lang="en-US" altLang="zh-CN" sz="2200" dirty="0" smtClean="0">
                <a:solidFill>
                  <a:srgbClr val="5C92F1"/>
                </a:solidFill>
                <a:ea typeface="宋体" charset="-122"/>
              </a:rPr>
              <a:t/>
            </a:r>
            <a:br>
              <a:rPr lang="en-US" altLang="zh-CN" sz="2200" dirty="0" smtClean="0">
                <a:solidFill>
                  <a:srgbClr val="5C92F1"/>
                </a:solidFill>
                <a:ea typeface="宋体" charset="-122"/>
              </a:rPr>
            </a:br>
            <a:r>
              <a:rPr lang="zh-CN" altLang="en-US" sz="3200" b="1" dirty="0" smtClean="0">
                <a:solidFill>
                  <a:schemeClr val="tx1"/>
                </a:solidFill>
                <a:ea typeface="宋体" charset="-122"/>
              </a:rPr>
              <a:t>野百合的</a:t>
            </a:r>
            <a:r>
              <a:rPr lang="en-US" altLang="zh-CN" sz="3200" b="1" dirty="0" smtClean="0">
                <a:solidFill>
                  <a:schemeClr val="tx1"/>
                </a:solidFill>
                <a:ea typeface="宋体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ea typeface="宋体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ea typeface="宋体" charset="-122"/>
              </a:rPr>
              <a:t>  </a:t>
            </a:r>
            <a:r>
              <a:rPr lang="zh-CN" altLang="en-US" sz="3200" b="1" dirty="0" smtClean="0">
                <a:solidFill>
                  <a:schemeClr val="tx1"/>
                </a:solidFill>
                <a:ea typeface="宋体" charset="-122"/>
              </a:rPr>
              <a:t>   春天</a:t>
            </a:r>
            <a:endParaRPr lang="zh-CN" altLang="en-US" sz="2200" b="1" dirty="0" smtClean="0">
              <a:solidFill>
                <a:schemeClr val="tx1"/>
              </a:solidFill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200"/>
            <a:ext cx="5104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  <a:ea typeface="宋体" pitchFamily="2" charset="-122"/>
              </a:rPr>
              <a:t>集善助盲</a:t>
            </a:r>
            <a:r>
              <a:rPr lang="zh-CN" altLang="en-US" sz="28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  <a:ea typeface="宋体" pitchFamily="2" charset="-122"/>
              </a:rPr>
              <a:t>专项</a:t>
            </a: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  <a:ea typeface="宋体" pitchFamily="2" charset="-122"/>
              </a:rPr>
              <a:t>行动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n-lt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12954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en-US" altLang="zh-CN" sz="2400" dirty="0" smtClean="0"/>
          </a:p>
          <a:p>
            <a:pPr lvl="0"/>
            <a:endParaRPr lang="en-US" altLang="zh-CN" dirty="0" smtClean="0"/>
          </a:p>
          <a:p>
            <a:pPr lvl="0"/>
            <a:endParaRPr lang="en-US" altLang="zh-CN" dirty="0" smtClean="0"/>
          </a:p>
        </p:txBody>
      </p:sp>
      <p:sp>
        <p:nvSpPr>
          <p:cNvPr id="8" name="矩形 7"/>
          <p:cNvSpPr/>
          <p:nvPr/>
        </p:nvSpPr>
        <p:spPr>
          <a:xfrm>
            <a:off x="3962400" y="1066800"/>
            <a:ext cx="46482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/>
              <a:t>由中国残疾人福利基金会与谷</a:t>
            </a:r>
            <a:r>
              <a:rPr lang="zh-CN" altLang="en-US" sz="2400" dirty="0" smtClean="0"/>
              <a:t>歌企</a:t>
            </a:r>
            <a:r>
              <a:rPr lang="zh-CN" altLang="en-US" sz="2400" dirty="0"/>
              <a:t>业社会责任部联合举办</a:t>
            </a:r>
            <a:r>
              <a:rPr lang="zh-CN" altLang="en-US" sz="2400" dirty="0" smtClean="0"/>
              <a:t>，充</a:t>
            </a:r>
            <a:r>
              <a:rPr lang="zh-CN" altLang="en-US" sz="2400" dirty="0"/>
              <a:t>分利用双方互补的社会资源，依</a:t>
            </a:r>
            <a:r>
              <a:rPr lang="zh-CN" altLang="en-US" sz="2400" dirty="0" smtClean="0"/>
              <a:t>托大赛，</a:t>
            </a:r>
            <a:r>
              <a:rPr lang="zh-CN" altLang="en-US" sz="2400" dirty="0"/>
              <a:t>在山东省、辽宁省、黑龙江省、四川省、内蒙古自治区</a:t>
            </a:r>
            <a:r>
              <a:rPr lang="en-US" altLang="zh-CN" sz="2400" dirty="0"/>
              <a:t>5</a:t>
            </a:r>
            <a:r>
              <a:rPr lang="zh-CN" altLang="en-US" sz="2400" dirty="0"/>
              <a:t>个省、自治区试点开</a:t>
            </a:r>
            <a:r>
              <a:rPr lang="zh-CN" altLang="en-US" sz="2400" dirty="0" smtClean="0"/>
              <a:t>展</a:t>
            </a:r>
            <a:r>
              <a:rPr lang="zh-CN" altLang="en-US" sz="2400" dirty="0"/>
              <a:t>。</a:t>
            </a:r>
            <a:endParaRPr lang="zh-CN" altLang="en-US" sz="2400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" name="图片 8" descr="imagesCAGZZ5EJ.jpg"/>
          <p:cNvPicPr>
            <a:picLocks noChangeAspect="1"/>
          </p:cNvPicPr>
          <p:nvPr/>
        </p:nvPicPr>
        <p:blipFill>
          <a:blip r:embed="rId3"/>
          <a:srcRect r="2538" b="21212"/>
          <a:stretch>
            <a:fillRect/>
          </a:stretch>
        </p:blipFill>
        <p:spPr>
          <a:xfrm>
            <a:off x="228600" y="1066800"/>
            <a:ext cx="3585489" cy="2692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图片 9" descr="imagesCAMXIWI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886200"/>
            <a:ext cx="2895600" cy="2230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28600" y="440132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为有志于服务残疾人事业的大学生们提供坚实的保障，给残疾人带去更多的关爱和帮助。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s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362200"/>
            <a:ext cx="441960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2" descr="C:\Documents and Settings\yuke\Desktop\ncsl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43000"/>
            <a:ext cx="3838575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048000" y="1905000"/>
            <a:ext cx="2514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400" b="1" u="sng" dirty="0">
                <a:solidFill>
                  <a:schemeClr val="tx1">
                    <a:lumMod val="95000"/>
                  </a:schemeClr>
                </a:solidFill>
                <a:latin typeface="+mj-ea"/>
                <a:ea typeface="+mj-ea"/>
              </a:rPr>
              <a:t>教育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981200" y="3962400"/>
            <a:ext cx="2095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 u="sng" dirty="0">
                <a:latin typeface="+mn-ea"/>
                <a:ea typeface="+mn-ea"/>
              </a:rPr>
              <a:t>环境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495800" y="31242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200" b="1" u="sng" dirty="0">
                <a:latin typeface="+mj-ea"/>
                <a:ea typeface="+mj-ea"/>
              </a:rPr>
              <a:t>弱势群体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486400" y="50292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b="1" u="sng" dirty="0">
                <a:latin typeface="+mj-ea"/>
                <a:ea typeface="+mj-ea"/>
              </a:rPr>
              <a:t>妇女</a:t>
            </a:r>
            <a:r>
              <a:rPr lang="en-US" altLang="zh-CN" sz="3600" b="1" u="sng" dirty="0">
                <a:latin typeface="+mj-ea"/>
                <a:ea typeface="+mj-ea"/>
              </a:rPr>
              <a:t> &amp;</a:t>
            </a:r>
            <a:r>
              <a:rPr lang="zh-CN" altLang="en-US" sz="3600" b="1" u="sng" dirty="0">
                <a:latin typeface="+mj-ea"/>
                <a:ea typeface="+mj-ea"/>
              </a:rPr>
              <a:t>儿童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33400" y="4572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 u="sng" dirty="0">
                <a:latin typeface="+mj-ea"/>
                <a:ea typeface="+mj-ea"/>
              </a:rPr>
              <a:t>健康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324600" y="1676400"/>
            <a:ext cx="148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b="1" u="sng" dirty="0">
                <a:solidFill>
                  <a:schemeClr val="tx1">
                    <a:lumMod val="95000"/>
                  </a:schemeClr>
                </a:solidFill>
                <a:latin typeface="+mj-ea"/>
                <a:ea typeface="+mj-ea"/>
              </a:rPr>
              <a:t>文化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600" y="2971800"/>
            <a:ext cx="2133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5400" b="1" dirty="0">
                <a:latin typeface="+mj-ea"/>
                <a:ea typeface="+mj-ea"/>
              </a:rPr>
              <a:t>……</a:t>
            </a:r>
            <a:endParaRPr lang="zh-CN" altLang="en-US" sz="5400" b="1" dirty="0"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52400"/>
            <a:ext cx="5105400" cy="5220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 为什么需要公益创意比赛？</a:t>
            </a: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9600" y="28194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u="sng">
                <a:ea typeface="幼圆" pitchFamily="49" charset="-122"/>
              </a:rPr>
              <a:t>贫困</a:t>
            </a: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686800" cy="2209800"/>
          </a:xfrm>
        </p:spPr>
        <p:txBody>
          <a:bodyPr/>
          <a:lstStyle/>
          <a:p>
            <a:pPr marL="484188" eaLnBrk="1" hangingPunct="1"/>
            <a:r>
              <a:rPr lang="zh-CN" altLang="en-US" sz="3600" b="1" dirty="0" smtClean="0">
                <a:solidFill>
                  <a:schemeClr val="tx2"/>
                </a:solidFill>
                <a:ea typeface="宋体" charset="-122"/>
              </a:rPr>
              <a:t>快速的社会发展与严峻的社会问题</a:t>
            </a:r>
            <a:r>
              <a:rPr lang="en-US" altLang="zh-CN" sz="3600" b="1" dirty="0" smtClean="0">
                <a:solidFill>
                  <a:schemeClr val="tx2"/>
                </a:solidFill>
                <a:ea typeface="宋体" charset="-122"/>
              </a:rPr>
              <a:t/>
            </a:r>
            <a:br>
              <a:rPr lang="en-US" altLang="zh-CN" sz="3600" b="1" dirty="0" smtClean="0">
                <a:solidFill>
                  <a:schemeClr val="tx2"/>
                </a:solidFill>
                <a:ea typeface="宋体" charset="-122"/>
              </a:rPr>
            </a:br>
            <a:r>
              <a:rPr lang="en-US" altLang="zh-CN" sz="3600" b="1" dirty="0" smtClean="0">
                <a:solidFill>
                  <a:schemeClr val="tx2"/>
                </a:solidFill>
                <a:ea typeface="宋体" charset="-122"/>
              </a:rPr>
              <a:t>                   </a:t>
            </a:r>
            <a:r>
              <a:rPr lang="zh-CN" altLang="en-US" sz="3600" b="1" dirty="0" smtClean="0">
                <a:solidFill>
                  <a:schemeClr val="tx2"/>
                </a:solidFill>
                <a:ea typeface="宋体" charset="-122"/>
              </a:rPr>
              <a:t>同时显现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63060" y="151200"/>
            <a:ext cx="523092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defRPr/>
            </a:pP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宋体" pitchFamily="2" charset="-122"/>
                <a:ea typeface="宋体" pitchFamily="2" charset="-122"/>
              </a:rPr>
              <a:t>集善助盲专项行动</a:t>
            </a:r>
            <a:r>
              <a:rPr lang="en-US" altLang="zh-CN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a typeface="宋体" pitchFamily="2" charset="-122"/>
              </a:rPr>
              <a:t>——</a:t>
            </a:r>
            <a:r>
              <a:rPr lang="zh-CN" altLang="en-US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宋体" pitchFamily="2" charset="-122"/>
                <a:ea typeface="宋体" pitchFamily="2" charset="-122"/>
              </a:rPr>
              <a:t>盲童光影</a:t>
            </a:r>
            <a:endParaRPr lang="zh-CN" altLang="en-US" sz="28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图片 5" descr="IMG_01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57200"/>
            <a:ext cx="3454400" cy="2576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 descr="mangton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429000"/>
            <a:ext cx="3251200" cy="2438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486400" y="3352800"/>
            <a:ext cx="3429000" cy="2264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/>
              <a:t>盲童光影摄影展为本届集善助盲活动拉开帷幕，摄影展引起众多关注，各界爱心人士参与活动并深受感动</a:t>
            </a:r>
          </a:p>
        </p:txBody>
      </p:sp>
      <p:pic>
        <p:nvPicPr>
          <p:cNvPr id="11" name="图片 10" descr="IMG_01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066800"/>
            <a:ext cx="2438399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143000"/>
            <a:ext cx="3214688" cy="465931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1066800"/>
            <a:ext cx="3284538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矩形 4"/>
          <p:cNvSpPr/>
          <p:nvPr/>
        </p:nvSpPr>
        <p:spPr>
          <a:xfrm>
            <a:off x="0" y="151200"/>
            <a:ext cx="5105400" cy="646331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收到的感谢信</a:t>
            </a:r>
            <a:endParaRPr lang="en-US" altLang="zh-CN" sz="3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3529013" cy="441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214438"/>
            <a:ext cx="3214687" cy="4348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矩形 4"/>
          <p:cNvSpPr/>
          <p:nvPr/>
        </p:nvSpPr>
        <p:spPr>
          <a:xfrm>
            <a:off x="0" y="151200"/>
            <a:ext cx="5105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获赠的锦旗</a:t>
            </a:r>
            <a:endParaRPr lang="en-US" altLang="zh-CN" sz="3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1143000"/>
            <a:ext cx="37719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1219200"/>
            <a:ext cx="358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90700"/>
            <a:ext cx="42291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714625"/>
            <a:ext cx="28194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516188"/>
            <a:ext cx="54483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057400"/>
            <a:ext cx="42910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1828800"/>
            <a:ext cx="4689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151200"/>
            <a:ext cx="5105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媒体报道</a:t>
            </a:r>
            <a:r>
              <a:rPr lang="en-US" altLang="zh-CN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报刊</a:t>
            </a:r>
            <a:endParaRPr lang="en-US" altLang="zh-CN" sz="3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123950"/>
            <a:ext cx="31623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1066800"/>
            <a:ext cx="52482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C:\Documents and Settings\yuke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7900" y="1828800"/>
            <a:ext cx="533400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0" y="151200"/>
            <a:ext cx="5105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媒体报道</a:t>
            </a:r>
            <a:r>
              <a:rPr lang="en-US" altLang="zh-CN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网络</a:t>
            </a:r>
            <a:endParaRPr lang="en-US" altLang="zh-CN" sz="3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1200"/>
            <a:ext cx="5105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媒体报道</a:t>
            </a:r>
            <a:r>
              <a:rPr lang="en-US" altLang="zh-CN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——</a:t>
            </a: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电视</a:t>
            </a:r>
            <a:endParaRPr lang="en-US" altLang="zh-CN" sz="3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  <p:pic>
        <p:nvPicPr>
          <p:cNvPr id="6" name="图片 5" descr="图片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447800"/>
            <a:ext cx="5153025" cy="38925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第一届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371600"/>
            <a:ext cx="3200400" cy="434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0" y="151200"/>
            <a:ext cx="5105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  历届大赛</a:t>
            </a: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宣传海报</a:t>
            </a:r>
            <a:endParaRPr lang="en-US" altLang="zh-CN" sz="3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  <p:pic>
        <p:nvPicPr>
          <p:cNvPr id="6" name="图片 5" descr="第一届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1371600"/>
            <a:ext cx="3200400" cy="429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138142" y="1676400"/>
            <a:ext cx="738664" cy="304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b="1" dirty="0" smtClean="0"/>
              <a:t>第 一 届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51200"/>
            <a:ext cx="5105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  历届大赛</a:t>
            </a: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宣传海报</a:t>
            </a:r>
            <a:endParaRPr lang="en-US" altLang="zh-CN" sz="3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  <p:pic>
        <p:nvPicPr>
          <p:cNvPr id="7" name="图片 6" descr="第二届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1371600"/>
            <a:ext cx="3200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 descr="第二届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81600" y="1371600"/>
            <a:ext cx="3229131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191000" y="2438400"/>
            <a:ext cx="738664" cy="2209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/>
              <a:t>第 二 届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51200"/>
            <a:ext cx="5105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  历届大赛</a:t>
            </a: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宣传海报</a:t>
            </a:r>
            <a:endParaRPr lang="en-US" altLang="zh-CN" sz="3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  <p:pic>
        <p:nvPicPr>
          <p:cNvPr id="8" name="图片 7" descr="第三届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1371600"/>
            <a:ext cx="3200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 descr="第三届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81600" y="1371600"/>
            <a:ext cx="32766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191000" y="2590800"/>
            <a:ext cx="738664" cy="182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/>
              <a:t>第 三 届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51200"/>
            <a:ext cx="5105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  历届大赛</a:t>
            </a: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宣传海报</a:t>
            </a:r>
            <a:endParaRPr lang="en-US" altLang="zh-CN" sz="3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  <p:pic>
        <p:nvPicPr>
          <p:cNvPr id="43012" name="内容占位符 7" descr="宣传图片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371600"/>
            <a:ext cx="3200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1" name="图片 5" descr="宣传图片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371600"/>
            <a:ext cx="32766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191000" y="2438400"/>
            <a:ext cx="738664" cy="2209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/>
              <a:t>第 四 届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52400"/>
            <a:ext cx="5104800" cy="5220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 为什么需要公益创意比赛？</a:t>
            </a: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  <p:pic>
        <p:nvPicPr>
          <p:cNvPr id="23" name="图片 22" descr="38992728523730115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6172200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086600" y="4724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ea typeface="幼圆" pitchFamily="49" charset="-122"/>
              </a:rPr>
              <a:t>支 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内容占位符 3" descr="205533027994300688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52600"/>
            <a:ext cx="3810000" cy="33528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036" name="图片 4" descr="14799954275455520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3814763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0" y="151200"/>
            <a:ext cx="5105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宣传明信片</a:t>
            </a:r>
            <a:endParaRPr lang="en-US" altLang="zh-CN" sz="3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图片 3" descr="小书包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4953000"/>
            <a:ext cx="1440000" cy="167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0" y="152400"/>
            <a:ext cx="5105400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部分纪念品展示</a:t>
            </a:r>
            <a:endParaRPr lang="en-US" altLang="zh-CN" sz="3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  <a:p>
            <a:pPr algn="ctr">
              <a:defRPr/>
            </a:pPr>
            <a:endParaRPr lang="en-US" altLang="zh-CN" sz="40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  <p:pic>
        <p:nvPicPr>
          <p:cNvPr id="6" name="内容占位符 3" descr="T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48600" y="2895600"/>
            <a:ext cx="1295400" cy="1898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内容占位符 3" descr="POLO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24600" y="1905000"/>
            <a:ext cx="1440000" cy="19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 descr="11240215-VPcJ6qDR5GUwxqGb6z3FS2wM3lm83bWy.jp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200400"/>
            <a:ext cx="14478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 descr="11390195-Krn9YCLt5LLvgMWbgNYsHJihlBQCsyoC.jpg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2667000"/>
            <a:ext cx="1440000" cy="159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 descr="1170252-do9sbvwMZV8g7s1RKRAqJCKvVPGLj33U.jpg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3733800"/>
            <a:ext cx="1440000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16" descr="11800175-vTwFlrSfg5oXuTcNreyFlnnZOWikPmJv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8971" y="838200"/>
            <a:ext cx="1365029" cy="175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6629400" y="5181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92D050"/>
                </a:solidFill>
              </a:rPr>
              <a:t>……</a:t>
            </a:r>
            <a:endParaRPr lang="zh-CN" altLang="en-US" sz="6000" dirty="0">
              <a:solidFill>
                <a:srgbClr val="92D050"/>
              </a:solidFill>
            </a:endParaRPr>
          </a:p>
        </p:txBody>
      </p:sp>
      <p:pic>
        <p:nvPicPr>
          <p:cNvPr id="26" name="图片 25" descr="11910206-RDGVJb2FsJC3bO008hZLqwGiNHGuZUNw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0" y="4648200"/>
            <a:ext cx="1600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 descr="11520262-sadAhcUB6PeDy7Zoe7GtHSFzAoZ7MlHx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0" y="1143000"/>
            <a:ext cx="1504950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图片 26" descr="10320103-9Vvb1pfS0jrpnPsxdznfYoq2ycE1msNT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6800" y="4343400"/>
            <a:ext cx="1447800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图片 19" descr="10850077-tqGHhrskdywNnQkwQW8ND5otbMVnt5Rf.jp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4800600" y="914400"/>
            <a:ext cx="1504800" cy="171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图片 20" descr="1170288-qr7EKXwk4n0CPfBlRW4mFQ0fhM1gmMUS.jpg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6324600" y="3657600"/>
            <a:ext cx="1447800" cy="186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图片 23" descr="100_4813_副本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" y="914400"/>
            <a:ext cx="2823779" cy="191928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8" name="图片 27" descr="1180152-luk56wCYS1nvEZNjSLmRSG6tXlPLp6gH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76600" y="3048000"/>
            <a:ext cx="1524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图片 31" descr="10290070-CawsyMNpnLq6CjAC53sjR4FWQb9pk76s.jpg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6324600" y="228600"/>
            <a:ext cx="1371600" cy="16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0VYh9D1iASSsC4bpDpmoKDB8TtBXw4c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81000" y="1066800"/>
            <a:ext cx="15240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 descr="2GCLJuYdthffTzlZ06BAk8znct4zYxSJ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81200" y="1066800"/>
            <a:ext cx="16002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 descr="news_091113_0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86600" y="2362200"/>
            <a:ext cx="16764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 descr="news_100927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10200" y="1066800"/>
            <a:ext cx="16002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图片 8" descr="nMErA55GqKicMfr0X3EoOuCNcx9CLXon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86600" y="1066800"/>
            <a:ext cx="16764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图片 9" descr="SWCCasMG3H8RmpEVpbFbyY7rJPuSypGt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81000" y="5029200"/>
            <a:ext cx="15240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图片 10" descr="news_091113_009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086600" y="3657600"/>
            <a:ext cx="16764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11" descr="news_091113_01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410200" y="3657600"/>
            <a:ext cx="16002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图片 12" descr="news_091113_016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410200" y="5029200"/>
            <a:ext cx="16002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图片 13" descr="news_091113_019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981200" y="3657600"/>
            <a:ext cx="16002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图片 14" descr="news_091113_023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81000" y="3657600"/>
            <a:ext cx="15240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图片 15" descr="news_091113_025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410200" y="2362200"/>
            <a:ext cx="16002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16" descr="news_091113_026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3657600" y="2362200"/>
            <a:ext cx="16764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图片 17" descr="news_10092710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3657600" y="1066800"/>
            <a:ext cx="16764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图片 18" descr="news_10092711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81200" y="2362200"/>
            <a:ext cx="16002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图片 19" descr="news_10092716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381000" y="2362200"/>
            <a:ext cx="15240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图片 4" descr="2.jpg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981200" y="5029200"/>
            <a:ext cx="1600199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内容占位符 7" descr="11.jpg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3657600" y="5029200"/>
            <a:ext cx="16764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内容占位符 5" descr="9.jpg"/>
          <p:cNvPicPr>
            <a:picLocks noChangeAspect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3657600" y="3657600"/>
            <a:ext cx="16764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内容占位符 7" descr="11.jpg"/>
          <p:cNvPicPr>
            <a:picLocks noChangeAspect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086600" y="5029200"/>
            <a:ext cx="16764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0" name="矩形 79"/>
          <p:cNvSpPr/>
          <p:nvPr/>
        </p:nvSpPr>
        <p:spPr>
          <a:xfrm>
            <a:off x="0" y="152400"/>
            <a:ext cx="5105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40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志愿者风采</a:t>
            </a:r>
            <a:endParaRPr lang="en-US" altLang="zh-CN" sz="40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  <a:p>
            <a:pPr algn="ctr">
              <a:defRPr/>
            </a:pPr>
            <a:endParaRPr lang="en-US" altLang="zh-CN" sz="40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5562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ea typeface="宋体" charset="-122"/>
              </a:rPr>
              <a:t>  </a:t>
            </a:r>
            <a:r>
              <a:rPr lang="zh-CN" altLang="en-US" sz="1800" dirty="0" smtClean="0">
                <a:ea typeface="宋体" charset="-122"/>
              </a:rPr>
              <a:t>所有通过预赛、进入复赛的团队将获得纪念奖品</a:t>
            </a:r>
            <a:endParaRPr lang="en-US" altLang="zh-CN" sz="1800" dirty="0" smtClean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altLang="zh-CN" sz="1800" dirty="0" smtClean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ea typeface="宋体" charset="-122"/>
              </a:rPr>
              <a:t>  所有通过复赛、进入决赛的团队将获得参赛证书及纪念奖品</a:t>
            </a:r>
            <a:endParaRPr lang="en-US" altLang="zh-CN" sz="1800" dirty="0" smtClean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altLang="zh-CN" sz="1800" dirty="0" smtClean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ea typeface="宋体" charset="-122"/>
              </a:rPr>
              <a:t>  决赛胜出的</a:t>
            </a:r>
            <a:r>
              <a:rPr lang="en-US" altLang="zh-CN" sz="1800" dirty="0" smtClean="0">
                <a:ea typeface="宋体" charset="-122"/>
              </a:rPr>
              <a:t>50</a:t>
            </a:r>
            <a:r>
              <a:rPr lang="zh-CN" altLang="en-US" sz="1800" dirty="0" smtClean="0">
                <a:ea typeface="宋体" charset="-122"/>
              </a:rPr>
              <a:t>支团队将获得优胜证书，纪念奖品，及</a:t>
            </a:r>
            <a:r>
              <a:rPr lang="en-US" altLang="zh-CN" sz="1800" dirty="0" smtClean="0">
                <a:ea typeface="宋体" charset="-122"/>
              </a:rPr>
              <a:t>2</a:t>
            </a:r>
            <a:r>
              <a:rPr lang="zh-CN" altLang="en-US" sz="1800" dirty="0" smtClean="0">
                <a:ea typeface="宋体" charset="-122"/>
              </a:rPr>
              <a:t>万</a:t>
            </a:r>
            <a:r>
              <a:rPr lang="en-US" altLang="zh-CN" sz="1800" dirty="0" smtClean="0">
                <a:ea typeface="宋体" charset="-122"/>
              </a:rPr>
              <a:t>-8</a:t>
            </a:r>
            <a:r>
              <a:rPr lang="zh-CN" altLang="en-US" sz="1800" dirty="0" smtClean="0">
                <a:ea typeface="宋体" charset="-122"/>
              </a:rPr>
              <a:t>万元项目资金用</a:t>
            </a:r>
            <a:endParaRPr lang="en-US" altLang="zh-CN" sz="1800" dirty="0" smtClean="0">
              <a:ea typeface="宋体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dirty="0" smtClean="0">
                <a:ea typeface="宋体" charset="-122"/>
              </a:rPr>
              <a:t>      于暑期的项目实施</a:t>
            </a:r>
            <a:endParaRPr lang="en-US" altLang="zh-CN" sz="1800" dirty="0" smtClean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altLang="zh-CN" sz="1800" dirty="0" smtClean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ea typeface="宋体" charset="-122"/>
              </a:rPr>
              <a:t>  暑期项目实施执行特别优秀的团队，将有机会获得</a:t>
            </a:r>
            <a:r>
              <a:rPr lang="en-US" altLang="zh-CN" sz="1800" dirty="0" smtClean="0">
                <a:ea typeface="宋体" charset="-122"/>
              </a:rPr>
              <a:t>10</a:t>
            </a:r>
            <a:r>
              <a:rPr lang="zh-CN" altLang="en-US" sz="1800" dirty="0" smtClean="0">
                <a:ea typeface="宋体" charset="-122"/>
              </a:rPr>
              <a:t>万</a:t>
            </a:r>
            <a:r>
              <a:rPr lang="en-US" altLang="zh-CN" sz="1800" dirty="0" smtClean="0">
                <a:ea typeface="宋体" charset="-122"/>
              </a:rPr>
              <a:t>- 25</a:t>
            </a:r>
            <a:r>
              <a:rPr lang="zh-CN" altLang="en-US" sz="1800" dirty="0" smtClean="0">
                <a:ea typeface="宋体" charset="-122"/>
              </a:rPr>
              <a:t>万元项目推广资金</a:t>
            </a:r>
            <a:endParaRPr lang="en-US" altLang="zh-CN" sz="1800" dirty="0" smtClean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altLang="zh-CN" sz="1800" dirty="0" smtClean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ea typeface="宋体" charset="-122"/>
              </a:rPr>
              <a:t>  谷歌“校园公益之星”奖学金</a:t>
            </a:r>
            <a:r>
              <a:rPr lang="en-US" altLang="zh-CN" sz="1800" dirty="0" smtClean="0">
                <a:ea typeface="宋体" charset="-122"/>
              </a:rPr>
              <a:t>1000</a:t>
            </a:r>
            <a:r>
              <a:rPr lang="zh-CN" altLang="en-US" sz="1800" dirty="0" smtClean="0">
                <a:ea typeface="宋体" charset="-122"/>
              </a:rPr>
              <a:t>元</a:t>
            </a:r>
            <a:endParaRPr lang="en-US" altLang="zh-CN" sz="1800" dirty="0" smtClean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altLang="zh-CN" sz="1800" dirty="0" smtClean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ea typeface="宋体" charset="-122"/>
              </a:rPr>
              <a:t>   对未在决赛中胜出但仍坚持实施公益项目的团队给予奖励</a:t>
            </a:r>
            <a:endParaRPr lang="en-US" altLang="zh-CN" sz="1800" dirty="0" smtClean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altLang="zh-CN" sz="1800" dirty="0" smtClean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ea typeface="宋体" charset="-122"/>
              </a:rPr>
              <a:t>   参赛同学将有机会获得谷歌暑期实习机会</a:t>
            </a:r>
            <a:r>
              <a:rPr lang="zh-CN" altLang="en-US" dirty="0" smtClean="0">
                <a:ea typeface="宋体" charset="-122"/>
              </a:rPr>
              <a:t/>
            </a:r>
            <a:br>
              <a:rPr lang="zh-CN" altLang="en-US" dirty="0" smtClean="0">
                <a:ea typeface="宋体" charset="-122"/>
              </a:rPr>
            </a:br>
            <a:endParaRPr lang="zh-CN" altLang="en-US" dirty="0" smtClean="0">
              <a:ea typeface="宋体" charset="-122"/>
            </a:endParaRPr>
          </a:p>
          <a:p>
            <a:endParaRPr lang="zh-CN" altLang="en-US" dirty="0" smtClean="0">
              <a:ea typeface="宋体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52400"/>
            <a:ext cx="5105400" cy="6480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大赛奖励办法</a:t>
            </a:r>
            <a:endParaRPr lang="en-US" altLang="zh-CN" sz="3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  <a:p>
            <a:pPr algn="ctr">
              <a:defRPr/>
            </a:pPr>
            <a:endParaRPr lang="en-US" altLang="zh-CN" sz="40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C:\Documents and Settings\yuke\Desktop\untitled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76200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1800000">
              <a:rot lat="540000" lon="2100001" rev="21599984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533400" y="5257800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通过预赛、进入并参与复赛创意最多</a:t>
            </a: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的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212</a:t>
            </a: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所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学校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提供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1060</a:t>
            </a: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个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一次性谷歌“校园公益之星”奖学金名额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228600" y="914400"/>
            <a:ext cx="14097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dirty="0"/>
              <a:t>广西中医学院  </a:t>
            </a:r>
          </a:p>
          <a:p>
            <a:r>
              <a:rPr lang="zh-CN" altLang="en-US" sz="1200" dirty="0"/>
              <a:t>重庆大学 </a:t>
            </a:r>
          </a:p>
          <a:p>
            <a:r>
              <a:rPr lang="zh-CN" altLang="en-US" sz="1200" dirty="0"/>
              <a:t>山东大学 </a:t>
            </a:r>
          </a:p>
          <a:p>
            <a:r>
              <a:rPr lang="zh-CN" altLang="en-US" sz="1200" dirty="0"/>
              <a:t>四川大学 </a:t>
            </a:r>
          </a:p>
          <a:p>
            <a:r>
              <a:rPr lang="zh-CN" altLang="en-US" sz="1200" dirty="0"/>
              <a:t>南京大学 </a:t>
            </a:r>
          </a:p>
          <a:p>
            <a:r>
              <a:rPr lang="zh-CN" altLang="en-US" sz="1200" dirty="0"/>
              <a:t>华南农业大学  </a:t>
            </a:r>
          </a:p>
          <a:p>
            <a:r>
              <a:rPr lang="zh-CN" altLang="en-US" sz="1200" dirty="0"/>
              <a:t>重庆邮电大学 </a:t>
            </a:r>
          </a:p>
          <a:p>
            <a:r>
              <a:rPr lang="zh-CN" altLang="en-US" sz="1200" dirty="0"/>
              <a:t>湖北大学 </a:t>
            </a:r>
          </a:p>
          <a:p>
            <a:r>
              <a:rPr lang="zh-CN" altLang="en-US" sz="1200" dirty="0"/>
              <a:t>华中师范大学  </a:t>
            </a:r>
          </a:p>
          <a:p>
            <a:r>
              <a:rPr lang="zh-CN" altLang="en-US" sz="1200" dirty="0"/>
              <a:t>南开大学  </a:t>
            </a:r>
          </a:p>
          <a:p>
            <a:r>
              <a:rPr lang="zh-CN" altLang="en-US" sz="1200" dirty="0"/>
              <a:t>复旦大学  </a:t>
            </a:r>
          </a:p>
          <a:p>
            <a:r>
              <a:rPr lang="zh-CN" altLang="en-US" sz="1200" dirty="0"/>
              <a:t>安徽大学 </a:t>
            </a:r>
          </a:p>
          <a:p>
            <a:r>
              <a:rPr lang="zh-CN" altLang="en-US" sz="1200" dirty="0"/>
              <a:t>广东外语外贸大学 </a:t>
            </a:r>
          </a:p>
          <a:p>
            <a:r>
              <a:rPr lang="zh-CN" altLang="en-US" sz="1200" dirty="0"/>
              <a:t>湖南大学  </a:t>
            </a:r>
          </a:p>
          <a:p>
            <a:r>
              <a:rPr lang="zh-CN" altLang="en-US" sz="1200" dirty="0"/>
              <a:t>扬州大学  </a:t>
            </a:r>
          </a:p>
          <a:p>
            <a:r>
              <a:rPr lang="zh-CN" altLang="en-US" sz="1200" dirty="0"/>
              <a:t>中山大学 </a:t>
            </a:r>
          </a:p>
          <a:p>
            <a:r>
              <a:rPr lang="zh-CN" altLang="en-US" sz="1200" dirty="0"/>
              <a:t>西南财经大学 </a:t>
            </a:r>
          </a:p>
          <a:p>
            <a:r>
              <a:rPr lang="zh-CN" altLang="en-US" sz="1200" dirty="0"/>
              <a:t>盐城师范  </a:t>
            </a:r>
          </a:p>
          <a:p>
            <a:r>
              <a:rPr lang="zh-CN" altLang="en-US" sz="1200" dirty="0"/>
              <a:t>北京大学 </a:t>
            </a:r>
          </a:p>
          <a:p>
            <a:r>
              <a:rPr lang="zh-CN" altLang="en-US" sz="1200" dirty="0"/>
              <a:t>哈尔滨工业大学（威海）</a:t>
            </a:r>
          </a:p>
          <a:p>
            <a:r>
              <a:rPr lang="zh-CN" altLang="en-US" sz="1200" dirty="0"/>
              <a:t>武汉科技大学 </a:t>
            </a:r>
          </a:p>
          <a:p>
            <a:r>
              <a:rPr lang="zh-CN" altLang="en-US" sz="1200" dirty="0"/>
              <a:t>同济大学 </a:t>
            </a:r>
          </a:p>
          <a:p>
            <a:r>
              <a:rPr lang="zh-CN" altLang="en-US" sz="1200" dirty="0"/>
              <a:t>武汉大学 </a:t>
            </a:r>
          </a:p>
          <a:p>
            <a:r>
              <a:rPr lang="zh-CN" altLang="en-US" sz="1200" dirty="0"/>
              <a:t>宁波诺丁汉大学 </a:t>
            </a:r>
          </a:p>
          <a:p>
            <a:r>
              <a:rPr lang="zh-CN" altLang="en-US" sz="1200" dirty="0"/>
              <a:t>西安电子科技大学  </a:t>
            </a:r>
          </a:p>
          <a:p>
            <a:r>
              <a:rPr lang="zh-CN" altLang="en-US" sz="1200" dirty="0"/>
              <a:t>大连理工大学 </a:t>
            </a:r>
          </a:p>
          <a:p>
            <a:r>
              <a:rPr lang="zh-CN" altLang="en-US" sz="1200" dirty="0"/>
              <a:t>郑州大学 </a:t>
            </a:r>
          </a:p>
          <a:p>
            <a:r>
              <a:rPr lang="zh-CN" altLang="en-US" sz="1200" dirty="0"/>
              <a:t>广西师范大学 </a:t>
            </a:r>
          </a:p>
          <a:p>
            <a:endParaRPr lang="zh-CN" altLang="en-US" sz="1100" dirty="0"/>
          </a:p>
        </p:txBody>
      </p:sp>
      <p:sp>
        <p:nvSpPr>
          <p:cNvPr id="6" name="矩形 5"/>
          <p:cNvSpPr/>
          <p:nvPr/>
        </p:nvSpPr>
        <p:spPr>
          <a:xfrm>
            <a:off x="0" y="151200"/>
            <a:ext cx="5715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谷歌“校园公益之星”奖学金</a:t>
            </a:r>
            <a:endParaRPr lang="en-US" altLang="zh-CN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>
          <a:xfrm>
            <a:off x="1600200" y="762000"/>
            <a:ext cx="9525000" cy="5105400"/>
            <a:chOff x="457200" y="990600"/>
            <a:chExt cx="8381999" cy="4419598"/>
          </a:xfrm>
          <a:scene3d>
            <a:camera prst="perspectiveHeroicExtremeRightFacing">
              <a:rot lat="470283" lon="19834799" rev="216532"/>
            </a:camera>
            <a:lightRig rig="threePt" dir="t"/>
          </a:scene3d>
        </p:grpSpPr>
        <p:graphicFrame>
          <p:nvGraphicFramePr>
            <p:cNvPr id="5" name="图示 4"/>
            <p:cNvGraphicFramePr/>
            <p:nvPr/>
          </p:nvGraphicFramePr>
          <p:xfrm>
            <a:off x="457200" y="990600"/>
            <a:ext cx="8381999" cy="44195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53253" name="图片 7" descr="时间表2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8200" y="2362200"/>
              <a:ext cx="5791199" cy="1629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p3d>
              <a:bevelT w="114300" prst="artDeco"/>
            </a:sp3d>
          </p:spPr>
        </p:pic>
        <p:sp>
          <p:nvSpPr>
            <p:cNvPr id="9" name="椭圆形标注 8"/>
            <p:cNvSpPr/>
            <p:nvPr/>
          </p:nvSpPr>
          <p:spPr bwMode="auto">
            <a:xfrm flipH="1">
              <a:off x="457200" y="4038599"/>
              <a:ext cx="1985209" cy="1087635"/>
            </a:xfrm>
            <a:prstGeom prst="wedgeEllipseCallout">
              <a:avLst>
                <a:gd name="adj1" fmla="val -3527"/>
                <a:gd name="adj2" fmla="val -68816"/>
              </a:avLst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预赛开始</a:t>
              </a:r>
              <a:endPara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endParaRPr>
            </a:p>
            <a:p>
              <a:pPr algn="ctr">
                <a:defRPr/>
              </a:pPr>
              <a:r>
                <a:rPr lang="en-US" altLang="zh-C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10</a:t>
              </a:r>
              <a:r>
                <a:rPr lang="zh-CN" alt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月</a:t>
              </a:r>
              <a:r>
                <a:rPr lang="en-US" altLang="zh-C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15</a:t>
              </a:r>
              <a:r>
                <a:rPr lang="zh-CN" alt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日</a:t>
              </a:r>
              <a:endPara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endParaRPr>
            </a:p>
            <a:p>
              <a:pPr algn="ctr">
                <a:defRPr/>
              </a:pPr>
              <a:endParaRPr lang="zh-CN" altLang="en-US" dirty="0">
                <a:solidFill>
                  <a:srgbClr val="7D7D7D"/>
                </a:solidFill>
                <a:ea typeface="宋体" pitchFamily="2" charset="-122"/>
              </a:endParaRPr>
            </a:p>
          </p:txBody>
        </p:sp>
        <p:sp>
          <p:nvSpPr>
            <p:cNvPr id="7" name="椭圆形标注 6"/>
            <p:cNvSpPr/>
            <p:nvPr/>
          </p:nvSpPr>
          <p:spPr bwMode="auto">
            <a:xfrm>
              <a:off x="1600200" y="1371600"/>
              <a:ext cx="1838159" cy="1320700"/>
            </a:xfrm>
            <a:prstGeom prst="wedgeEllipseCallou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预赛截止</a:t>
              </a:r>
              <a:endPara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endParaRPr>
            </a:p>
            <a:p>
              <a:pPr algn="ctr">
                <a:defRPr/>
              </a:pPr>
              <a:r>
                <a:rPr lang="en-US" altLang="zh-C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12</a:t>
              </a:r>
              <a:r>
                <a:rPr lang="zh-CN" alt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月</a:t>
              </a:r>
              <a:r>
                <a:rPr lang="en-US" altLang="zh-C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5</a:t>
              </a:r>
              <a:r>
                <a:rPr lang="zh-CN" alt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日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152400"/>
            <a:ext cx="5105400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大赛</a:t>
            </a: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时间表</a:t>
            </a:r>
            <a:endParaRPr lang="en-US" altLang="zh-CN" sz="3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  <a:p>
            <a:pPr algn="ctr">
              <a:defRPr/>
            </a:pPr>
            <a:endParaRPr lang="en-US" altLang="zh-CN" sz="40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</p:spTree>
  </p:cSld>
  <p:clrMapOvr>
    <a:masterClrMapping/>
  </p:clrMapOvr>
  <p:transition spd="slow" advTm="6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295400"/>
            <a:ext cx="7467600" cy="4873625"/>
          </a:xfrm>
        </p:spPr>
        <p:txBody>
          <a:bodyPr/>
          <a:lstStyle/>
          <a:p>
            <a:pPr marL="447675" indent="-382588" eaLnBrk="1" hangingPunct="1">
              <a:spcAft>
                <a:spcPct val="0"/>
              </a:spcAft>
              <a:buFont typeface="Wingdings 2" pitchFamily="18" charset="2"/>
              <a:buChar char=""/>
            </a:pPr>
            <a:r>
              <a:rPr lang="zh-CN" altLang="en-US" sz="2800" dirty="0" smtClean="0">
                <a:solidFill>
                  <a:schemeClr val="tx2"/>
                </a:solidFill>
                <a:ea typeface="宋体" charset="-122"/>
              </a:rPr>
              <a:t>唯一报名参赛渠道：登录大赛官方网站</a:t>
            </a:r>
            <a:r>
              <a:rPr lang="en-US" altLang="zh-CN" sz="2800" dirty="0" smtClean="0">
                <a:solidFill>
                  <a:srgbClr val="1E1E1E"/>
                </a:solidFill>
                <a:ea typeface="宋体" charset="-122"/>
                <a:hlinkClick r:id="rId3"/>
              </a:rPr>
              <a:t>www.gong</a:t>
            </a:r>
            <a:r>
              <a:rPr lang="en-US" altLang="zh-CN" sz="2800" b="1" dirty="0" smtClean="0">
                <a:solidFill>
                  <a:srgbClr val="1E1E1E"/>
                </a:solidFill>
                <a:ea typeface="宋体" charset="-122"/>
                <a:hlinkClick r:id="rId3"/>
              </a:rPr>
              <a:t>1</a:t>
            </a:r>
            <a:r>
              <a:rPr lang="en-US" altLang="zh-CN" sz="2800" dirty="0" smtClean="0">
                <a:solidFill>
                  <a:srgbClr val="1E1E1E"/>
                </a:solidFill>
                <a:ea typeface="宋体" charset="-122"/>
                <a:hlinkClick r:id="rId3"/>
              </a:rPr>
              <a:t>chuang</a:t>
            </a:r>
            <a:r>
              <a:rPr lang="en-US" altLang="zh-CN" sz="2800" b="1" dirty="0" smtClean="0">
                <a:solidFill>
                  <a:srgbClr val="1E1E1E"/>
                </a:solidFill>
                <a:ea typeface="宋体" charset="-122"/>
                <a:hlinkClick r:id="rId3"/>
              </a:rPr>
              <a:t>1</a:t>
            </a:r>
            <a:r>
              <a:rPr lang="en-US" altLang="zh-CN" sz="2800" dirty="0" smtClean="0">
                <a:solidFill>
                  <a:srgbClr val="1E1E1E"/>
                </a:solidFill>
                <a:ea typeface="宋体" charset="-122"/>
                <a:hlinkClick r:id="rId3"/>
              </a:rPr>
              <a:t>.com</a:t>
            </a:r>
            <a:r>
              <a:rPr lang="zh-CN" altLang="en-US" sz="2800" dirty="0" smtClean="0">
                <a:solidFill>
                  <a:schemeClr val="tx2"/>
                </a:solidFill>
                <a:ea typeface="宋体" charset="-122"/>
              </a:rPr>
              <a:t>，在线报名。</a:t>
            </a:r>
          </a:p>
          <a:p>
            <a:pPr marL="447675" indent="-382588" eaLnBrk="1" hangingPunct="1">
              <a:spcAft>
                <a:spcPct val="0"/>
              </a:spcAft>
              <a:buFont typeface="Wingdings 2" pitchFamily="18" charset="2"/>
              <a:buChar char=""/>
            </a:pPr>
            <a:endParaRPr lang="en-US" altLang="zh-CN" dirty="0" smtClean="0">
              <a:ea typeface="宋体" charset="-122"/>
            </a:endParaRPr>
          </a:p>
          <a:p>
            <a:pPr marL="447675" indent="-382588" eaLnBrk="1" hangingPunct="1">
              <a:spcAft>
                <a:spcPct val="0"/>
              </a:spcAft>
              <a:buFont typeface="Wingdings 2" pitchFamily="18" charset="2"/>
              <a:buChar char=""/>
            </a:pPr>
            <a:r>
              <a:rPr lang="zh-CN" altLang="en-US" sz="2800" dirty="0" smtClean="0">
                <a:solidFill>
                  <a:schemeClr val="tx2"/>
                </a:solidFill>
                <a:ea typeface="宋体" charset="-122"/>
              </a:rPr>
              <a:t>第五届大赛</a:t>
            </a:r>
            <a:r>
              <a:rPr lang="en-US" altLang="zh-CN" sz="2800" b="1" smtClean="0">
                <a:solidFill>
                  <a:schemeClr val="tx2"/>
                </a:solidFill>
                <a:ea typeface="宋体" charset="-122"/>
              </a:rPr>
              <a:t>2011</a:t>
            </a:r>
            <a:r>
              <a:rPr lang="zh-CN" altLang="en-US" sz="2800" b="1" smtClean="0">
                <a:solidFill>
                  <a:schemeClr val="tx2"/>
                </a:solidFill>
                <a:ea typeface="宋体" charset="-122"/>
              </a:rPr>
              <a:t>年</a:t>
            </a:r>
            <a:r>
              <a:rPr lang="en-US" altLang="zh-CN" sz="2800" b="1" dirty="0" smtClean="0">
                <a:solidFill>
                  <a:schemeClr val="tx2"/>
                </a:solidFill>
                <a:ea typeface="宋体" charset="-122"/>
              </a:rPr>
              <a:t>10</a:t>
            </a:r>
            <a:r>
              <a:rPr lang="zh-CN" altLang="en-US" sz="2800" b="1" dirty="0" smtClean="0">
                <a:solidFill>
                  <a:schemeClr val="tx2"/>
                </a:solidFill>
                <a:ea typeface="宋体" charset="-122"/>
              </a:rPr>
              <a:t>月</a:t>
            </a:r>
            <a:r>
              <a:rPr lang="en-US" altLang="zh-CN" sz="2800" b="1" dirty="0" smtClean="0">
                <a:solidFill>
                  <a:schemeClr val="tx2"/>
                </a:solidFill>
                <a:ea typeface="宋体" charset="-122"/>
              </a:rPr>
              <a:t>15</a:t>
            </a:r>
            <a:r>
              <a:rPr lang="zh-CN" altLang="en-US" sz="2800" b="1" dirty="0" smtClean="0">
                <a:solidFill>
                  <a:schemeClr val="tx2"/>
                </a:solidFill>
                <a:ea typeface="宋体" charset="-122"/>
              </a:rPr>
              <a:t>日</a:t>
            </a:r>
            <a:r>
              <a:rPr lang="zh-CN" altLang="en-US" sz="2800" dirty="0" smtClean="0">
                <a:solidFill>
                  <a:schemeClr val="tx2"/>
                </a:solidFill>
                <a:ea typeface="宋体" charset="-122"/>
              </a:rPr>
              <a:t>开始接受报名，</a:t>
            </a:r>
            <a:r>
              <a:rPr lang="en-US" altLang="zh-CN" sz="2800" b="1" dirty="0" smtClean="0">
                <a:solidFill>
                  <a:schemeClr val="tx2"/>
                </a:solidFill>
                <a:ea typeface="宋体" charset="-122"/>
              </a:rPr>
              <a:t>12</a:t>
            </a:r>
            <a:r>
              <a:rPr lang="zh-CN" altLang="en-US" sz="2800" b="1" dirty="0" smtClean="0">
                <a:solidFill>
                  <a:schemeClr val="tx2"/>
                </a:solidFill>
                <a:ea typeface="宋体" charset="-122"/>
              </a:rPr>
              <a:t>月</a:t>
            </a:r>
            <a:r>
              <a:rPr lang="en-US" altLang="zh-CN" sz="2800" b="1" dirty="0" smtClean="0">
                <a:solidFill>
                  <a:schemeClr val="tx2"/>
                </a:solidFill>
                <a:ea typeface="宋体" charset="-122"/>
              </a:rPr>
              <a:t>5</a:t>
            </a:r>
            <a:r>
              <a:rPr lang="zh-CN" altLang="en-US" sz="2800" b="1" dirty="0" smtClean="0">
                <a:solidFill>
                  <a:schemeClr val="tx2"/>
                </a:solidFill>
                <a:ea typeface="宋体" charset="-122"/>
              </a:rPr>
              <a:t>日</a:t>
            </a:r>
            <a:r>
              <a:rPr lang="zh-CN" altLang="en-US" sz="2800" dirty="0" smtClean="0">
                <a:solidFill>
                  <a:schemeClr val="tx2"/>
                </a:solidFill>
                <a:ea typeface="宋体" charset="-122"/>
              </a:rPr>
              <a:t>截止</a:t>
            </a:r>
            <a:r>
              <a:rPr lang="zh-CN" altLang="en-US" sz="2800" b="1" dirty="0" smtClean="0">
                <a:solidFill>
                  <a:schemeClr val="tx2"/>
                </a:solidFill>
                <a:ea typeface="宋体" charset="-122"/>
              </a:rPr>
              <a:t>。</a:t>
            </a:r>
            <a:endParaRPr lang="en-US" altLang="zh-CN" sz="2800" b="1" dirty="0" smtClean="0">
              <a:solidFill>
                <a:schemeClr val="tx2"/>
              </a:solidFill>
              <a:ea typeface="宋体" charset="-122"/>
            </a:endParaRPr>
          </a:p>
          <a:p>
            <a:pPr marL="447675" indent="-382588" eaLnBrk="1" hangingPunct="1">
              <a:spcAft>
                <a:spcPct val="0"/>
              </a:spcAft>
              <a:buFontTx/>
              <a:buNone/>
            </a:pPr>
            <a:endParaRPr lang="en-US" altLang="zh-CN" sz="2000" dirty="0" smtClean="0">
              <a:solidFill>
                <a:schemeClr val="tx2"/>
              </a:solidFill>
              <a:ea typeface="宋体" charset="-122"/>
            </a:endParaRPr>
          </a:p>
          <a:p>
            <a:pPr marL="447675" indent="-382588" eaLnBrk="1" hangingPunct="1">
              <a:spcAft>
                <a:spcPct val="0"/>
              </a:spcAft>
              <a:buFont typeface="Wingdings 2" pitchFamily="18" charset="2"/>
              <a:buChar char=""/>
            </a:pPr>
            <a:r>
              <a:rPr lang="zh-CN" altLang="en-US" sz="2800" dirty="0" smtClean="0">
                <a:solidFill>
                  <a:schemeClr val="tx2"/>
                </a:solidFill>
                <a:ea typeface="宋体" charset="-122"/>
              </a:rPr>
              <a:t>参赛资格：所有大专院校在校学生，包括大专生、本科生、硕士生、博士生</a:t>
            </a:r>
            <a:r>
              <a:rPr lang="zh-CN" altLang="en-US" sz="2000" dirty="0" smtClean="0">
                <a:solidFill>
                  <a:schemeClr val="tx2"/>
                </a:solidFill>
                <a:ea typeface="宋体" charset="-122"/>
              </a:rPr>
              <a:t/>
            </a:r>
            <a:br>
              <a:rPr lang="zh-CN" altLang="en-US" sz="2000" dirty="0" smtClean="0">
                <a:solidFill>
                  <a:schemeClr val="tx2"/>
                </a:solidFill>
                <a:ea typeface="宋体" charset="-122"/>
              </a:rPr>
            </a:br>
            <a:endParaRPr lang="en-US" altLang="zh-CN" sz="2000" dirty="0" smtClean="0">
              <a:solidFill>
                <a:schemeClr val="tx2"/>
              </a:solidFill>
              <a:ea typeface="宋体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2400"/>
            <a:ext cx="5105400" cy="6480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参赛途径</a:t>
            </a:r>
            <a:endParaRPr lang="en-US" altLang="zh-CN" sz="3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  <a:p>
            <a:pPr algn="ctr">
              <a:defRPr/>
            </a:pPr>
            <a:endParaRPr lang="en-US" altLang="zh-CN" sz="40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pPr marL="447675" indent="-382588" eaLnBrk="1" hangingPunct="1">
              <a:spcAft>
                <a:spcPct val="0"/>
              </a:spcAft>
              <a:buFont typeface="Wingdings 2" pitchFamily="18" charset="2"/>
              <a:buChar char=""/>
            </a:pPr>
            <a:r>
              <a:rPr lang="zh-CN" altLang="en-US" sz="2400" smtClean="0">
                <a:ea typeface="宋体" charset="-122"/>
              </a:rPr>
              <a:t>大赛视频专辑：</a:t>
            </a:r>
            <a:endParaRPr lang="en-US" altLang="zh-CN" sz="2400" smtClean="0">
              <a:ea typeface="宋体" charset="-122"/>
            </a:endParaRPr>
          </a:p>
          <a:p>
            <a:pPr marL="447675" indent="-382588" eaLnBrk="1" hangingPunct="1">
              <a:spcAft>
                <a:spcPct val="0"/>
              </a:spcAft>
              <a:buFont typeface="Wingdings 2" pitchFamily="18" charset="2"/>
              <a:buChar char=""/>
            </a:pPr>
            <a:r>
              <a:rPr lang="en-US" altLang="zh-CN" sz="2400" smtClean="0">
                <a:ea typeface="宋体" charset="-122"/>
                <a:hlinkClick r:id="rId2"/>
              </a:rPr>
              <a:t>http://u.youku.com/</a:t>
            </a:r>
            <a:r>
              <a:rPr lang="zh-CN" altLang="en-US" sz="2400" smtClean="0">
                <a:ea typeface="宋体" charset="-122"/>
                <a:hlinkClick r:id="rId2"/>
              </a:rPr>
              <a:t>益暖中华</a:t>
            </a:r>
            <a:endParaRPr lang="en-US" altLang="zh-CN" sz="2400" smtClean="0">
              <a:ea typeface="宋体" charset="-122"/>
            </a:endParaRPr>
          </a:p>
          <a:p>
            <a:pPr marL="447675" indent="-382588" eaLnBrk="1" hangingPunct="1">
              <a:spcAft>
                <a:spcPct val="0"/>
              </a:spcAft>
              <a:buFontTx/>
              <a:buNone/>
            </a:pPr>
            <a:endParaRPr lang="zh-CN" altLang="en-US" sz="2400" smtClean="0">
              <a:ea typeface="宋体" charset="-122"/>
            </a:endParaRPr>
          </a:p>
          <a:p>
            <a:pPr marL="447675" indent="-382588" eaLnBrk="1" hangingPunct="1">
              <a:spcAft>
                <a:spcPct val="0"/>
              </a:spcAft>
              <a:buFont typeface="Wingdings 2" pitchFamily="18" charset="2"/>
              <a:buChar char=""/>
            </a:pPr>
            <a:r>
              <a:rPr lang="zh-CN" altLang="en-US" sz="2400" smtClean="0">
                <a:ea typeface="宋体" charset="-122"/>
              </a:rPr>
              <a:t>第一届获奖项目“小</a:t>
            </a:r>
            <a:r>
              <a:rPr lang="en-US" altLang="zh-CN" sz="2400" smtClean="0">
                <a:ea typeface="宋体" charset="-122"/>
              </a:rPr>
              <a:t>Q</a:t>
            </a:r>
            <a:r>
              <a:rPr lang="zh-CN" altLang="en-US" sz="2400" smtClean="0">
                <a:ea typeface="宋体" charset="-122"/>
              </a:rPr>
              <a:t>计划”</a:t>
            </a:r>
            <a:endParaRPr lang="en-US" altLang="zh-CN" sz="2400" smtClean="0">
              <a:ea typeface="宋体" charset="-122"/>
            </a:endParaRPr>
          </a:p>
          <a:p>
            <a:pPr marL="447675" indent="-382588" eaLnBrk="1" hangingPunct="1">
              <a:spcAft>
                <a:spcPct val="0"/>
              </a:spcAft>
              <a:buFont typeface="Wingdings 2" pitchFamily="18" charset="2"/>
              <a:buChar char=""/>
            </a:pPr>
            <a:r>
              <a:rPr lang="en-US" altLang="zh-CN" sz="2400" smtClean="0">
                <a:ea typeface="宋体" charset="-122"/>
                <a:hlinkClick r:id="rId3"/>
              </a:rPr>
              <a:t>http://v.youku.com/v_playlist/f2586580o1p7.html</a:t>
            </a:r>
            <a:endParaRPr lang="en-US" altLang="zh-CN" sz="2400" smtClean="0">
              <a:ea typeface="宋体" charset="-122"/>
            </a:endParaRPr>
          </a:p>
          <a:p>
            <a:pPr marL="447675" indent="-382588" eaLnBrk="1" hangingPunct="1">
              <a:spcAft>
                <a:spcPct val="0"/>
              </a:spcAft>
              <a:buFontTx/>
              <a:buNone/>
            </a:pPr>
            <a:endParaRPr lang="en-US" altLang="zh-CN" sz="2400" smtClean="0">
              <a:ea typeface="宋体" charset="-122"/>
            </a:endParaRPr>
          </a:p>
          <a:p>
            <a:pPr marL="447675" indent="-382588" eaLnBrk="1" hangingPunct="1">
              <a:spcAft>
                <a:spcPct val="0"/>
              </a:spcAft>
              <a:buFont typeface="Wingdings 2" pitchFamily="18" charset="2"/>
              <a:buChar char=""/>
            </a:pPr>
            <a:r>
              <a:rPr lang="zh-CN" altLang="en-US" sz="2400" smtClean="0">
                <a:ea typeface="宋体" charset="-122"/>
              </a:rPr>
              <a:t>第一届获奖获奖项目“益路感恩”</a:t>
            </a:r>
            <a:r>
              <a:rPr lang="en-US" altLang="zh-CN" sz="2400" smtClean="0">
                <a:ea typeface="宋体" charset="-122"/>
              </a:rPr>
              <a:t> </a:t>
            </a:r>
          </a:p>
          <a:p>
            <a:pPr marL="447675" indent="-382588" eaLnBrk="1" hangingPunct="1">
              <a:spcAft>
                <a:spcPct val="0"/>
              </a:spcAft>
              <a:buFont typeface="Wingdings 2" pitchFamily="18" charset="2"/>
              <a:buChar char=""/>
            </a:pPr>
            <a:r>
              <a:rPr lang="en-US" altLang="zh-CN" sz="2400" smtClean="0">
                <a:ea typeface="宋体" charset="-122"/>
                <a:hlinkClick r:id="rId4"/>
              </a:rPr>
              <a:t>http://v.youku.com/v_playlist/f2586580o1p16.html</a:t>
            </a:r>
            <a:endParaRPr lang="en-US" altLang="zh-CN" sz="2400" smtClean="0">
              <a:ea typeface="宋体" charset="-122"/>
            </a:endParaRPr>
          </a:p>
          <a:p>
            <a:pPr marL="447675" indent="-382588" eaLnBrk="1" hangingPunct="1">
              <a:spcAft>
                <a:spcPct val="0"/>
              </a:spcAft>
              <a:buFontTx/>
              <a:buNone/>
            </a:pPr>
            <a:endParaRPr lang="en-US" altLang="zh-CN" smtClean="0">
              <a:ea typeface="宋体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52400"/>
            <a:ext cx="5105400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大赛宣传视频</a:t>
            </a:r>
            <a:endParaRPr lang="en-US" altLang="zh-CN" sz="3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  <a:p>
            <a:pPr algn="ctr">
              <a:defRPr/>
            </a:pPr>
            <a:endParaRPr lang="en-US" altLang="zh-CN" sz="40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益暖_爱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09600"/>
            <a:ext cx="4262437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矩形 3"/>
          <p:cNvSpPr/>
          <p:nvPr/>
        </p:nvSpPr>
        <p:spPr>
          <a:xfrm>
            <a:off x="533400" y="3657600"/>
            <a:ext cx="8228535" cy="156966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ea"/>
                <a:ea typeface="+mj-ea"/>
              </a:rPr>
              <a:t>创意改善社会，公益温暖中国</a:t>
            </a:r>
            <a:endParaRPr lang="en-US" altLang="zh-CN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ea"/>
              <a:ea typeface="+mj-ea"/>
            </a:endParaRPr>
          </a:p>
          <a:p>
            <a:pPr algn="ctr">
              <a:defRPr/>
            </a:pPr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ea"/>
                <a:ea typeface="+mj-ea"/>
              </a:rPr>
              <a:t>www.gong1chuang1.com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ea typeface="+mn-ea"/>
            </a:endParaRPr>
          </a:p>
        </p:txBody>
      </p:sp>
    </p:spTree>
  </p:cSld>
  <p:clrMapOvr>
    <a:masterClrMapping/>
  </p:clrMapOvr>
  <p:transition spd="slow" advTm="22032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9295109653525973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1676400"/>
            <a:ext cx="6172199" cy="3886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矩形 4"/>
          <p:cNvSpPr/>
          <p:nvPr/>
        </p:nvSpPr>
        <p:spPr>
          <a:xfrm>
            <a:off x="0" y="151200"/>
            <a:ext cx="5104800" cy="5220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 为什么需要公益创意比赛？</a:t>
            </a: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39000" y="46482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ea typeface="幼圆" pitchFamily="49" charset="-122"/>
              </a:rPr>
              <a:t>环 保</a:t>
            </a:r>
            <a:endParaRPr lang="zh-CN" altLang="en-US" sz="3200" b="1" dirty="0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7475205333564997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1676400"/>
            <a:ext cx="6172200" cy="3886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34200" y="4343400"/>
            <a:ext cx="2209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ea typeface="幼圆" pitchFamily="49" charset="-122"/>
              </a:rPr>
              <a:t>    关注</a:t>
            </a:r>
            <a:endParaRPr lang="en-US" altLang="zh-CN" sz="3200" b="1" dirty="0">
              <a:ea typeface="幼圆" pitchFamily="49" charset="-122"/>
            </a:endParaRPr>
          </a:p>
          <a:p>
            <a:r>
              <a:rPr lang="zh-CN" altLang="en-US" sz="3200" b="1" dirty="0">
                <a:ea typeface="幼圆" pitchFamily="49" charset="-122"/>
              </a:rPr>
              <a:t>弱势群体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152400"/>
            <a:ext cx="5104800" cy="5220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 为什么需要公益创意比赛？</a:t>
            </a: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2400"/>
            <a:ext cx="5104800" cy="5220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 为什么需要公益创意比赛？</a:t>
            </a: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  <p:pic>
        <p:nvPicPr>
          <p:cNvPr id="5" name="图片 4" descr="图片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0"/>
            <a:ext cx="6193024" cy="3886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505200" y="2971800"/>
            <a:ext cx="2209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11430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ea typeface="幼圆" pitchFamily="49" charset="-122"/>
              </a:rPr>
              <a:t>一个年轻人展示创意和社会责任感的平台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C:\Documents and Settings\yuke\Desktop\ChinaMap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990600"/>
            <a:ext cx="5334000" cy="4200525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3600" y="3363913"/>
            <a:ext cx="2819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j-ea"/>
                <a:ea typeface="+mj-ea"/>
              </a:rPr>
              <a:t>大学生！</a:t>
            </a:r>
            <a:endParaRPr lang="en-US" altLang="zh-CN" sz="2400" b="1" dirty="0">
              <a:latin typeface="+mj-ea"/>
              <a:ea typeface="+mj-ea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zh-CN" dirty="0">
                <a:latin typeface="+mj-ea"/>
                <a:ea typeface="+mj-ea"/>
              </a:rPr>
              <a:t> </a:t>
            </a:r>
            <a:r>
              <a:rPr lang="zh-CN" altLang="en-US" dirty="0">
                <a:latin typeface="+mj-ea"/>
                <a:ea typeface="+mj-ea"/>
              </a:rPr>
              <a:t>来自祖国的五湖四海</a:t>
            </a:r>
            <a:endParaRPr lang="en-US" altLang="zh-CN" dirty="0">
              <a:latin typeface="+mj-ea"/>
              <a:ea typeface="+mj-ea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zh-CN" altLang="en-US" dirty="0">
                <a:latin typeface="+mj-ea"/>
                <a:ea typeface="+mj-ea"/>
              </a:rPr>
              <a:t> 广泛了解家乡实际情况</a:t>
            </a:r>
            <a:endParaRPr lang="en-US" altLang="zh-CN" dirty="0">
              <a:latin typeface="+mj-ea"/>
              <a:ea typeface="+mj-ea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zh-CN" altLang="en-US" dirty="0">
                <a:latin typeface="+mj-ea"/>
                <a:ea typeface="+mj-ea"/>
              </a:rPr>
              <a:t> 最聪明、最优秀的年轻人</a:t>
            </a:r>
          </a:p>
        </p:txBody>
      </p:sp>
      <p:sp>
        <p:nvSpPr>
          <p:cNvPr id="7" name="Oval 9"/>
          <p:cNvSpPr/>
          <p:nvPr/>
        </p:nvSpPr>
        <p:spPr bwMode="auto">
          <a:xfrm>
            <a:off x="3200400" y="3306763"/>
            <a:ext cx="46038" cy="4603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8" name="Oval 10"/>
          <p:cNvSpPr/>
          <p:nvPr/>
        </p:nvSpPr>
        <p:spPr bwMode="auto">
          <a:xfrm>
            <a:off x="3535363" y="2925763"/>
            <a:ext cx="46037" cy="4603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9" name="Oval 11"/>
          <p:cNvSpPr/>
          <p:nvPr/>
        </p:nvSpPr>
        <p:spPr bwMode="auto">
          <a:xfrm>
            <a:off x="3429000" y="3505200"/>
            <a:ext cx="46038" cy="4603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10" name="Oval 12"/>
          <p:cNvSpPr/>
          <p:nvPr/>
        </p:nvSpPr>
        <p:spPr bwMode="auto">
          <a:xfrm>
            <a:off x="1706563" y="3429000"/>
            <a:ext cx="46037" cy="4603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11" name="Oval 13"/>
          <p:cNvSpPr/>
          <p:nvPr/>
        </p:nvSpPr>
        <p:spPr bwMode="auto">
          <a:xfrm>
            <a:off x="2544763" y="2743200"/>
            <a:ext cx="46037" cy="4603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12" name="Oval 14"/>
          <p:cNvSpPr/>
          <p:nvPr/>
        </p:nvSpPr>
        <p:spPr bwMode="auto">
          <a:xfrm>
            <a:off x="4876800" y="2057400"/>
            <a:ext cx="46038" cy="4603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13" name="Oval 15"/>
          <p:cNvSpPr/>
          <p:nvPr/>
        </p:nvSpPr>
        <p:spPr bwMode="auto">
          <a:xfrm>
            <a:off x="3535363" y="4525963"/>
            <a:ext cx="46037" cy="4603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14" name="Oval 16"/>
          <p:cNvSpPr/>
          <p:nvPr/>
        </p:nvSpPr>
        <p:spPr bwMode="auto">
          <a:xfrm>
            <a:off x="2514600" y="3581400"/>
            <a:ext cx="46038" cy="4603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15" name="Oval 17"/>
          <p:cNvSpPr/>
          <p:nvPr/>
        </p:nvSpPr>
        <p:spPr bwMode="auto">
          <a:xfrm>
            <a:off x="1219200" y="2849563"/>
            <a:ext cx="46038" cy="4603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16" name="Oval 18"/>
          <p:cNvSpPr/>
          <p:nvPr/>
        </p:nvSpPr>
        <p:spPr bwMode="auto">
          <a:xfrm>
            <a:off x="4267200" y="3124200"/>
            <a:ext cx="46038" cy="4603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17" name="Oval 19"/>
          <p:cNvSpPr/>
          <p:nvPr/>
        </p:nvSpPr>
        <p:spPr bwMode="auto">
          <a:xfrm>
            <a:off x="3124200" y="4221163"/>
            <a:ext cx="46038" cy="4603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18" name="Oval 20"/>
          <p:cNvSpPr/>
          <p:nvPr/>
        </p:nvSpPr>
        <p:spPr bwMode="auto">
          <a:xfrm>
            <a:off x="2362200" y="3459163"/>
            <a:ext cx="46038" cy="4603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19" name="Oval 21"/>
          <p:cNvSpPr/>
          <p:nvPr/>
        </p:nvSpPr>
        <p:spPr bwMode="auto">
          <a:xfrm>
            <a:off x="3382963" y="3459163"/>
            <a:ext cx="46037" cy="4603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20" name="Oval 22"/>
          <p:cNvSpPr/>
          <p:nvPr/>
        </p:nvSpPr>
        <p:spPr bwMode="auto">
          <a:xfrm>
            <a:off x="3352800" y="3048000"/>
            <a:ext cx="46038" cy="4603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21" name="Oval 23"/>
          <p:cNvSpPr/>
          <p:nvPr/>
        </p:nvSpPr>
        <p:spPr bwMode="auto">
          <a:xfrm>
            <a:off x="2514600" y="3048000"/>
            <a:ext cx="46038" cy="4603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22" name="Oval 24"/>
          <p:cNvSpPr/>
          <p:nvPr/>
        </p:nvSpPr>
        <p:spPr bwMode="auto">
          <a:xfrm>
            <a:off x="4114800" y="2362200"/>
            <a:ext cx="46038" cy="4603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23" name="Oval 25"/>
          <p:cNvSpPr/>
          <p:nvPr/>
        </p:nvSpPr>
        <p:spPr bwMode="auto">
          <a:xfrm>
            <a:off x="3886200" y="3276600"/>
            <a:ext cx="46038" cy="4603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24" name="Oval 26"/>
          <p:cNvSpPr/>
          <p:nvPr/>
        </p:nvSpPr>
        <p:spPr bwMode="auto">
          <a:xfrm>
            <a:off x="3352800" y="3459163"/>
            <a:ext cx="46038" cy="4603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25" name="Oval 27"/>
          <p:cNvSpPr/>
          <p:nvPr/>
        </p:nvSpPr>
        <p:spPr bwMode="auto">
          <a:xfrm>
            <a:off x="3535363" y="3886200"/>
            <a:ext cx="46037" cy="4603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26" name="Oval 28"/>
          <p:cNvSpPr/>
          <p:nvPr/>
        </p:nvSpPr>
        <p:spPr bwMode="auto">
          <a:xfrm>
            <a:off x="3505200" y="3611563"/>
            <a:ext cx="46038" cy="4603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27" name="Oval 29"/>
          <p:cNvSpPr/>
          <p:nvPr/>
        </p:nvSpPr>
        <p:spPr bwMode="auto">
          <a:xfrm>
            <a:off x="4068763" y="3763963"/>
            <a:ext cx="46037" cy="4603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28" name="Oval 30"/>
          <p:cNvSpPr/>
          <p:nvPr/>
        </p:nvSpPr>
        <p:spPr bwMode="auto">
          <a:xfrm>
            <a:off x="4221163" y="4297363"/>
            <a:ext cx="46037" cy="4603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29" name="Oval 31"/>
          <p:cNvSpPr/>
          <p:nvPr/>
        </p:nvSpPr>
        <p:spPr bwMode="auto">
          <a:xfrm>
            <a:off x="4449763" y="3763963"/>
            <a:ext cx="46037" cy="4603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30" name="Oval 32"/>
          <p:cNvSpPr/>
          <p:nvPr/>
        </p:nvSpPr>
        <p:spPr bwMode="auto">
          <a:xfrm>
            <a:off x="2819400" y="3429000"/>
            <a:ext cx="46038" cy="4603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31" name="Oval 33"/>
          <p:cNvSpPr/>
          <p:nvPr/>
        </p:nvSpPr>
        <p:spPr bwMode="auto">
          <a:xfrm>
            <a:off x="2590800" y="4297363"/>
            <a:ext cx="46038" cy="4603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宋体" pitchFamily="49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152400"/>
            <a:ext cx="5104800" cy="5220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宋体" pitchFamily="2" charset="-122"/>
              </a:rPr>
              <a:t> 为什么需要公益创意比赛？</a:t>
            </a:r>
            <a:endParaRPr lang="zh-CN" altLang="en-US" sz="32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81000" y="5410200"/>
            <a:ext cx="83058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1BA823"/>
              </a:buClr>
              <a:buSzPct val="70000"/>
              <a:buFont typeface="Wingdings"/>
              <a:buChar char=""/>
              <a:defRPr/>
            </a:pPr>
            <a:r>
              <a:rPr lang="zh-CN" altLang="en-US" sz="2400" b="1" dirty="0">
                <a:solidFill>
                  <a:schemeClr val="tx1">
                    <a:lumMod val="85000"/>
                  </a:schemeClr>
                </a:solidFill>
                <a:latin typeface="+mn-ea"/>
                <a:ea typeface="+mn-ea"/>
              </a:rPr>
              <a:t>为社会探索那些有价值、可推广的公益项目</a:t>
            </a:r>
            <a:endParaRPr lang="en-US" altLang="zh-CN" sz="2000" b="1" dirty="0">
              <a:solidFill>
                <a:schemeClr val="tx1">
                  <a:lumMod val="85000"/>
                </a:schemeClr>
              </a:solidFill>
              <a:latin typeface="+mn-ea"/>
              <a:ea typeface="+mn-ea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1BA823"/>
              </a:buClr>
              <a:buSzPct val="70000"/>
              <a:buFont typeface="Wingdings"/>
              <a:buChar char=""/>
              <a:defRPr/>
            </a:pPr>
            <a:endParaRPr lang="zh-CN" altLang="en-US" sz="2000" b="1" dirty="0">
              <a:solidFill>
                <a:schemeClr val="tx1">
                  <a:lumMod val="85000"/>
                </a:scheme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867400" y="1066800"/>
            <a:ext cx="3124200" cy="2046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j-ea"/>
                <a:ea typeface="+mn-ea"/>
              </a:rPr>
              <a:t>谁知道 </a:t>
            </a:r>
            <a:r>
              <a:rPr lang="en-US" altLang="zh-CN" sz="2400" b="1" dirty="0">
                <a:latin typeface="+mj-ea"/>
                <a:ea typeface="+mn-ea"/>
              </a:rPr>
              <a:t>......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dirty="0">
                <a:latin typeface="+mj-ea"/>
                <a:ea typeface="+mn-ea"/>
              </a:rPr>
              <a:t>每个社区里需要帮助的群体是谁？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dirty="0">
                <a:latin typeface="+mj-ea"/>
                <a:ea typeface="+mn-ea"/>
              </a:rPr>
              <a:t>急待解决的问题在哪里？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dirty="0">
                <a:latin typeface="+mj-ea"/>
                <a:ea typeface="+mn-ea"/>
              </a:rPr>
              <a:t>值得尝试的行动是什么？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itle and Bullet">
  <a:themeElements>
    <a:clrScheme name="Title and Bullet 15">
      <a:dk1>
        <a:srgbClr val="7D7D7D"/>
      </a:dk1>
      <a:lt1>
        <a:srgbClr val="FFFFFF"/>
      </a:lt1>
      <a:dk2>
        <a:srgbClr val="3C3C3C"/>
      </a:dk2>
      <a:lt2>
        <a:srgbClr val="AAAAAA"/>
      </a:lt2>
      <a:accent1>
        <a:srgbClr val="1A75CF"/>
      </a:accent1>
      <a:accent2>
        <a:srgbClr val="89CB22"/>
      </a:accent2>
      <a:accent3>
        <a:srgbClr val="FFFFFF"/>
      </a:accent3>
      <a:accent4>
        <a:srgbClr val="6A6A6A"/>
      </a:accent4>
      <a:accent5>
        <a:srgbClr val="ABBDE4"/>
      </a:accent5>
      <a:accent6>
        <a:srgbClr val="7CB81E"/>
      </a:accent6>
      <a:hlink>
        <a:srgbClr val="FF0000"/>
      </a:hlink>
      <a:folHlink>
        <a:srgbClr val="FF0000"/>
      </a:folHlink>
    </a:clrScheme>
    <a:fontScheme name="Title and Bull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Bull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Bull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Bull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Bull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Bull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Bull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Bull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Bull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Bull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Bull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Bull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Bullet 13">
        <a:dk1>
          <a:srgbClr val="7D7D7D"/>
        </a:dk1>
        <a:lt1>
          <a:srgbClr val="FFFFFF"/>
        </a:lt1>
        <a:dk2>
          <a:srgbClr val="3C3C3C"/>
        </a:dk2>
        <a:lt2>
          <a:srgbClr val="AAAAAA"/>
        </a:lt2>
        <a:accent1>
          <a:srgbClr val="1A75CF"/>
        </a:accent1>
        <a:accent2>
          <a:srgbClr val="89CB22"/>
        </a:accent2>
        <a:accent3>
          <a:srgbClr val="FFFFFF"/>
        </a:accent3>
        <a:accent4>
          <a:srgbClr val="6A6A6A"/>
        </a:accent4>
        <a:accent5>
          <a:srgbClr val="ABBDE4"/>
        </a:accent5>
        <a:accent6>
          <a:srgbClr val="7CB81E"/>
        </a:accent6>
        <a:hlink>
          <a:srgbClr val="F7D417"/>
        </a:hlink>
        <a:folHlink>
          <a:srgbClr val="E60D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Bullet 14">
        <a:dk1>
          <a:srgbClr val="7D7D7D"/>
        </a:dk1>
        <a:lt1>
          <a:srgbClr val="FFFFFF"/>
        </a:lt1>
        <a:dk2>
          <a:srgbClr val="3C3C3C"/>
        </a:dk2>
        <a:lt2>
          <a:srgbClr val="AAAAAA"/>
        </a:lt2>
        <a:accent1>
          <a:srgbClr val="1A75CF"/>
        </a:accent1>
        <a:accent2>
          <a:srgbClr val="89CB22"/>
        </a:accent2>
        <a:accent3>
          <a:srgbClr val="FFFFFF"/>
        </a:accent3>
        <a:accent4>
          <a:srgbClr val="6A6A6A"/>
        </a:accent4>
        <a:accent5>
          <a:srgbClr val="ABBDE4"/>
        </a:accent5>
        <a:accent6>
          <a:srgbClr val="7CB81E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Bullet 15">
        <a:dk1>
          <a:srgbClr val="7D7D7D"/>
        </a:dk1>
        <a:lt1>
          <a:srgbClr val="FFFFFF"/>
        </a:lt1>
        <a:dk2>
          <a:srgbClr val="3C3C3C"/>
        </a:dk2>
        <a:lt2>
          <a:srgbClr val="AAAAAA"/>
        </a:lt2>
        <a:accent1>
          <a:srgbClr val="1A75CF"/>
        </a:accent1>
        <a:accent2>
          <a:srgbClr val="89CB22"/>
        </a:accent2>
        <a:accent3>
          <a:srgbClr val="FFFFFF"/>
        </a:accent3>
        <a:accent4>
          <a:srgbClr val="6A6A6A"/>
        </a:accent4>
        <a:accent5>
          <a:srgbClr val="ABBDE4"/>
        </a:accent5>
        <a:accent6>
          <a:srgbClr val="7CB81E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聚合">
  <a:themeElements>
    <a:clrScheme name="技巧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技巧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2.xml><?xml version="1.0" encoding="utf-8"?>
<a:themeOverride xmlns:a="http://schemas.openxmlformats.org/drawingml/2006/main">
  <a:clrScheme name="技巧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3.xml><?xml version="1.0" encoding="utf-8"?>
<a:themeOverride xmlns:a="http://schemas.openxmlformats.org/drawingml/2006/main">
  <a:clrScheme name="技巧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4.xml><?xml version="1.0" encoding="utf-8"?>
<a:themeOverride xmlns:a="http://schemas.openxmlformats.org/drawingml/2006/main">
  <a:clrScheme name="技巧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3496</TotalTime>
  <Words>1419</Words>
  <Application>Microsoft Office PowerPoint</Application>
  <PresentationFormat>全屏显示(4:3)</PresentationFormat>
  <Paragraphs>265</Paragraphs>
  <Slides>58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58</vt:i4>
      </vt:variant>
    </vt:vector>
  </HeadingPairs>
  <TitlesOfParts>
    <vt:vector size="60" baseType="lpstr">
      <vt:lpstr>Title and Bullet</vt:lpstr>
      <vt:lpstr>聚合</vt:lpstr>
      <vt:lpstr>幻灯片 1</vt:lpstr>
      <vt:lpstr>幻灯片 2</vt:lpstr>
      <vt:lpstr>幻灯片 3</vt:lpstr>
      <vt:lpstr>快速的社会发展与严峻的社会问题                    同时显现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往届概况回顾——第四届 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 ——“盲童光影”</vt:lpstr>
      <vt:lpstr>幻灯片 24</vt:lpstr>
      <vt:lpstr>幻灯片 25</vt:lpstr>
      <vt:lpstr>幻灯片 26</vt:lpstr>
      <vt:lpstr>禁毒防艾</vt:lpstr>
      <vt:lpstr>禁毒防艾</vt:lpstr>
      <vt:lpstr> 中医食疗推拿 走进土家族山寨</vt:lpstr>
      <vt:lpstr> 中医食疗推拿 走进土家族山寨</vt:lpstr>
      <vt:lpstr> 拯救 坎儿井 </vt:lpstr>
      <vt:lpstr> 拯救 坎儿井 </vt:lpstr>
      <vt:lpstr>亮嗓行动</vt:lpstr>
      <vt:lpstr>亮嗓行动</vt:lpstr>
      <vt:lpstr>TED×益暖中华 </vt:lpstr>
      <vt:lpstr>TED×益暖中华 </vt:lpstr>
      <vt:lpstr>  野百合的      春天</vt:lpstr>
      <vt:lpstr>  </vt:lpstr>
      <vt:lpstr>幻灯片 39</vt:lpstr>
      <vt:lpstr>集善助盲专项行动——盲童光影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</vt:vector>
  </TitlesOfParts>
  <Company>Google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Google Employee</dc:creator>
  <cp:lastModifiedBy>微软用户</cp:lastModifiedBy>
  <cp:revision>334</cp:revision>
  <dcterms:created xsi:type="dcterms:W3CDTF">2007-06-15T08:39:52Z</dcterms:created>
  <dcterms:modified xsi:type="dcterms:W3CDTF">2011-08-16T08:58:40Z</dcterms:modified>
</cp:coreProperties>
</file>